
<file path=[Content_Types].xml><?xml version="1.0" encoding="utf-8"?>
<Types xmlns="http://schemas.openxmlformats.org/package/2006/content-types">
  <Default Extension="gif" ContentType="image/gif"/>
  <Default Extension="jpeg" ContentType="image/jpeg"/>
  <Default Extension="mov" ContentType="video/quicktime"/>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80" r:id="rId22"/>
    <p:sldId id="281" r:id="rId23"/>
    <p:sldId id="283" r:id="rId24"/>
    <p:sldId id="278" r:id="rId25"/>
    <p:sldId id="279" r:id="rId26"/>
    <p:sldId id="282" r:id="rId2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642900"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mn-lt"/>
        <a:ea typeface="+mn-ea"/>
        <a:cs typeface="+mn-cs"/>
        <a:sym typeface="Helvetica"/>
      </a:defRPr>
    </a:lvl1pPr>
    <a:lvl2pPr marL="0" marR="0" indent="457173" algn="l" defTabSz="642900"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mn-lt"/>
        <a:ea typeface="+mn-ea"/>
        <a:cs typeface="+mn-cs"/>
        <a:sym typeface="Helvetica"/>
      </a:defRPr>
    </a:lvl2pPr>
    <a:lvl3pPr marL="0" marR="0" indent="914347" algn="l" defTabSz="642900"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mn-lt"/>
        <a:ea typeface="+mn-ea"/>
        <a:cs typeface="+mn-cs"/>
        <a:sym typeface="Helvetica"/>
      </a:defRPr>
    </a:lvl3pPr>
    <a:lvl4pPr marL="0" marR="0" indent="1371522" algn="l" defTabSz="642900"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mn-lt"/>
        <a:ea typeface="+mn-ea"/>
        <a:cs typeface="+mn-cs"/>
        <a:sym typeface="Helvetica"/>
      </a:defRPr>
    </a:lvl4pPr>
    <a:lvl5pPr marL="0" marR="0" indent="1828698" algn="l" defTabSz="642900"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mn-lt"/>
        <a:ea typeface="+mn-ea"/>
        <a:cs typeface="+mn-cs"/>
        <a:sym typeface="Helvetica"/>
      </a:defRPr>
    </a:lvl5pPr>
    <a:lvl6pPr marL="0" marR="0" indent="2285871" algn="l" defTabSz="642900"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mn-lt"/>
        <a:ea typeface="+mn-ea"/>
        <a:cs typeface="+mn-cs"/>
        <a:sym typeface="Helvetica"/>
      </a:defRPr>
    </a:lvl6pPr>
    <a:lvl7pPr marL="0" marR="0" indent="2743045" algn="l" defTabSz="642900"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mn-lt"/>
        <a:ea typeface="+mn-ea"/>
        <a:cs typeface="+mn-cs"/>
        <a:sym typeface="Helvetica"/>
      </a:defRPr>
    </a:lvl7pPr>
    <a:lvl8pPr marL="0" marR="0" indent="3200219" algn="l" defTabSz="642900"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mn-lt"/>
        <a:ea typeface="+mn-ea"/>
        <a:cs typeface="+mn-cs"/>
        <a:sym typeface="Helvetica"/>
      </a:defRPr>
    </a:lvl8pPr>
    <a:lvl9pPr marL="0" marR="0" indent="3657393" algn="l" defTabSz="642900"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D1E0"/>
          </a:solidFill>
        </a:fill>
      </a:tcStyle>
    </a:wholeTbl>
    <a:band2H>
      <a:tcTxStyle/>
      <a:tcStyle>
        <a:tcBdr/>
        <a:fill>
          <a:solidFill>
            <a:srgbClr val="E6E9F0"/>
          </a:solidFill>
        </a:fill>
      </a:tcStyle>
    </a:band2H>
    <a:firstCol>
      <a:tcTxStyle b="on" i="on">
        <a:fontRef idx="minor">
          <a:srgbClr val="FFFFFF"/>
        </a:fontRef>
        <a:srgbClr val="FFFFFF"/>
      </a:tcTxStyle>
      <a:tcStyle>
        <a:tcBdr>
          <a:left>
            <a:ln w="12700" cap="flat">
              <a:solidFill>
                <a:srgbClr val="FFFFFF"/>
              </a:solidFill>
              <a:prstDash val="solid"/>
              <a:bevel/>
            </a:ln>
          </a:left>
          <a:right>
            <a:ln w="508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A60A3"/>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508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A60A3"/>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508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A60A3"/>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82" autoAdjust="0"/>
    <p:restoredTop sz="75059" autoAdjust="0"/>
  </p:normalViewPr>
  <p:slideViewPr>
    <p:cSldViewPr snapToGrid="0">
      <p:cViewPr varScale="1">
        <p:scale>
          <a:sx n="42" d="100"/>
          <a:sy n="42" d="100"/>
        </p:scale>
        <p:origin x="110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5" name="Shape 105"/>
          <p:cNvSpPr>
            <a:spLocks noGrp="1" noRot="1" noChangeAspect="1"/>
          </p:cNvSpPr>
          <p:nvPr>
            <p:ph type="sldImg"/>
          </p:nvPr>
        </p:nvSpPr>
        <p:spPr>
          <a:xfrm>
            <a:off x="1143000" y="685800"/>
            <a:ext cx="4572000" cy="3429000"/>
          </a:xfrm>
          <a:prstGeom prst="rect">
            <a:avLst/>
          </a:prstGeom>
        </p:spPr>
        <p:txBody>
          <a:bodyPr/>
          <a:lstStyle/>
          <a:p>
            <a:endParaRPr/>
          </a:p>
        </p:txBody>
      </p:sp>
      <p:sp>
        <p:nvSpPr>
          <p:cNvPr id="106" name="Shape 10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381000" y="685800"/>
            <a:ext cx="6096000" cy="3429000"/>
          </a:xfrm>
          <a:prstGeom prst="rect">
            <a:avLst/>
          </a:prstGeom>
        </p:spPr>
        <p:txBody>
          <a:bodyPr/>
          <a:lstStyle/>
          <a:p>
            <a:endParaRPr/>
          </a:p>
        </p:txBody>
      </p:sp>
      <p:sp>
        <p:nvSpPr>
          <p:cNvPr id="117" name="Shape 117"/>
          <p:cNvSpPr>
            <a:spLocks noGrp="1"/>
          </p:cNvSpPr>
          <p:nvPr>
            <p:ph type="body" sz="quarter" idx="1"/>
          </p:nvPr>
        </p:nvSpPr>
        <p:spPr>
          <a:prstGeom prst="rect">
            <a:avLst/>
          </a:prstGeom>
        </p:spPr>
        <p:txBody>
          <a:bodyPr/>
          <a:lstStyle/>
          <a:p>
            <a:pPr>
              <a:spcBef>
                <a:spcPts val="1600"/>
              </a:spcBef>
              <a:defRPr sz="2800">
                <a:latin typeface="+mn-lt"/>
                <a:ea typeface="+mn-ea"/>
                <a:cs typeface="+mn-cs"/>
                <a:sym typeface="Helvetica"/>
              </a:defRPr>
            </a:pPr>
            <a:r>
              <a:t>Channels (formerly known to some as Asynchronous Wires) are now available as a first-class feature in LabVIEW 2016. </a:t>
            </a:r>
          </a:p>
          <a:p>
            <a:pPr>
              <a:spcBef>
                <a:spcPts val="1600"/>
              </a:spcBef>
              <a:defRPr sz="2800">
                <a:latin typeface="+mn-lt"/>
                <a:ea typeface="+mn-ea"/>
                <a:cs typeface="+mn-cs"/>
                <a:sym typeface="Helvetica"/>
              </a:defRPr>
            </a:pPr>
            <a:r>
              <a:t>This is a brief description of the history and philosophy behind channels and a quick tour of how to use them.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pPr defTabSz="584200">
              <a:spcBef>
                <a:spcPts val="1600"/>
              </a:spcBef>
              <a:defRPr sz="2800">
                <a:latin typeface="+mn-lt"/>
                <a:ea typeface="+mn-ea"/>
                <a:cs typeface="+mn-cs"/>
                <a:sym typeface="Helvetica"/>
              </a:defRPr>
            </a:pPr>
            <a:r>
              <a:t>Here’s the filter subVI.  The left side of the diagram rearranges coefficients for computational efficiency.  </a:t>
            </a:r>
          </a:p>
          <a:p>
            <a:pPr defTabSz="584200">
              <a:spcBef>
                <a:spcPts val="1600"/>
              </a:spcBef>
              <a:defRPr sz="2800">
                <a:latin typeface="+mn-lt"/>
                <a:ea typeface="+mn-ea"/>
                <a:cs typeface="+mn-cs"/>
                <a:sym typeface="Helvetica"/>
              </a:defRPr>
            </a:pPr>
            <a:r>
              <a:t>The right side is the filter loop.  Each iteration of while loop produces a single output value, while reading zero or more input values via the for loop.</a:t>
            </a:r>
          </a:p>
          <a:p>
            <a:pPr defTabSz="584200">
              <a:spcBef>
                <a:spcPts val="1600"/>
              </a:spcBef>
              <a:defRPr sz="2800">
                <a:latin typeface="+mn-lt"/>
                <a:ea typeface="+mn-ea"/>
                <a:cs typeface="+mn-cs"/>
                <a:sym typeface="Helvetica"/>
              </a:defRPr>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pPr>
              <a:spcBef>
                <a:spcPts val="1600"/>
              </a:spcBef>
              <a:defRPr sz="2800">
                <a:latin typeface="+mn-lt"/>
                <a:ea typeface="+mn-ea"/>
                <a:cs typeface="+mn-cs"/>
                <a:sym typeface="Helvetica"/>
              </a:defRPr>
            </a:pPr>
            <a:r>
              <a:t>If you already have a Channel and change the element type *the Channel remains the original type.  *Popup on the write endpoint and select Adapt To Element Type.  *It’s a short cut for replacing the endpoint with itself, which causes it to use the new type.</a:t>
            </a:r>
          </a:p>
          <a:p>
            <a:pPr>
              <a:spcBef>
                <a:spcPts val="1600"/>
              </a:spcBef>
              <a:defRPr sz="2800">
                <a:latin typeface="+mn-lt"/>
                <a:ea typeface="+mn-ea"/>
                <a:cs typeface="+mn-cs"/>
                <a:sym typeface="Helvetica"/>
              </a:defRPr>
            </a:pPr>
            <a:r>
              <a:t>Now the channel is broken because the writer is writing one type and the reader is expecting another.  *Popup on the read endpoint and select Adapt To Channel Type.  *Now the output of the reader matches the type of the input to the writer.  Change the indicator to complete the process.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pPr>
              <a:spcBef>
                <a:spcPts val="1600"/>
              </a:spcBef>
              <a:defRPr sz="2800">
                <a:latin typeface="+mn-lt"/>
                <a:ea typeface="+mn-ea"/>
                <a:cs typeface="+mn-cs"/>
                <a:sym typeface="Helvetica"/>
              </a:defRPr>
            </a:pPr>
            <a:r>
              <a:t>A Stream connects a single writer to a single reader.  But sometimes it is necessary to have a producer send the same data to two consumers that may consume it at different rates.</a:t>
            </a:r>
          </a:p>
          <a:p>
            <a:pPr>
              <a:spcBef>
                <a:spcPts val="1600"/>
              </a:spcBef>
              <a:defRPr sz="2800">
                <a:latin typeface="+mn-lt"/>
                <a:ea typeface="+mn-ea"/>
                <a:cs typeface="+mn-cs"/>
                <a:sym typeface="Helvetica"/>
              </a:defRPr>
            </a:pPr>
            <a:r>
              <a:t>*Popup on the channel and insert a Replicate node.</a:t>
            </a:r>
          </a:p>
          <a:p>
            <a:pPr>
              <a:spcBef>
                <a:spcPts val="1600"/>
              </a:spcBef>
              <a:defRPr sz="2800">
                <a:latin typeface="+mn-lt"/>
                <a:ea typeface="+mn-ea"/>
                <a:cs typeface="+mn-cs"/>
                <a:sym typeface="Helvetica"/>
              </a:defRPr>
            </a:pPr>
            <a:r>
              <a:t>The *Replicate node is just a subVI with a loop that reads from the input stream and writes each value to both output streams.  It ends when it sees the last data element.</a:t>
            </a:r>
          </a:p>
          <a:p>
            <a:pPr>
              <a:spcBef>
                <a:spcPts val="1600"/>
              </a:spcBef>
              <a:defRPr sz="2800">
                <a:latin typeface="+mn-lt"/>
                <a:ea typeface="+mn-ea"/>
                <a:cs typeface="+mn-cs"/>
                <a:sym typeface="Helvetica"/>
              </a:defRPr>
            </a:pPr>
            <a:r>
              <a:t>The second stream output can be connected to a second consumer’s read endpoint.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pPr defTabSz="584200">
              <a:spcBef>
                <a:spcPts val="1600"/>
              </a:spcBef>
              <a:defRPr sz="2800">
                <a:latin typeface="+mn-lt"/>
                <a:ea typeface="+mn-ea"/>
                <a:cs typeface="+mn-cs"/>
                <a:sym typeface="Helvetica"/>
              </a:defRPr>
            </a:pPr>
            <a:r>
              <a:rPr dirty="0"/>
              <a:t>The Messenger Channel is the third principle kind of communication channel.  It is similar to a Stream in that the writer enqueues messages and the reader dequeues them.  But it also supports multiple writers and multiple readers.</a:t>
            </a:r>
          </a:p>
          <a:p>
            <a:pPr defTabSz="584200">
              <a:spcBef>
                <a:spcPts val="1600"/>
              </a:spcBef>
              <a:defRPr sz="2800">
                <a:latin typeface="+mn-lt"/>
                <a:ea typeface="+mn-ea"/>
                <a:cs typeface="+mn-cs"/>
                <a:sym typeface="Helvetica"/>
              </a:defRPr>
            </a:pPr>
            <a:r>
              <a:rPr dirty="0"/>
              <a:t>*In this example the 100 Hz loop at left monitors the mouse position and button state.  Whenever a gesture is detected (e.g., mouse-down, mouse-moved, mouse-up) it is written to the Messenger Write Endpoint.</a:t>
            </a:r>
          </a:p>
          <a:p>
            <a:pPr defTabSz="584200">
              <a:spcBef>
                <a:spcPts val="1600"/>
              </a:spcBef>
              <a:defRPr sz="2800">
                <a:latin typeface="+mn-lt"/>
                <a:ea typeface="+mn-ea"/>
                <a:cs typeface="+mn-cs"/>
                <a:sym typeface="Helvetica"/>
              </a:defRPr>
            </a:pPr>
            <a:r>
              <a:rPr dirty="0"/>
              <a:t>The 10 Hz loop on the right renders the scene in a picture control.  Whenever a gesture is available from the Messenger it processes it by moving the position of the square if necessary.</a:t>
            </a:r>
          </a:p>
          <a:p>
            <a:pPr defTabSz="584200">
              <a:spcBef>
                <a:spcPts val="1600"/>
              </a:spcBef>
              <a:defRPr sz="2800">
                <a:latin typeface="+mn-lt"/>
                <a:ea typeface="+mn-ea"/>
                <a:cs typeface="+mn-cs"/>
                <a:sym typeface="Helvetica"/>
              </a:defRPr>
            </a:pPr>
            <a:r>
              <a:rPr dirty="0"/>
              <a:t>*The Messenger transports objects which inherit from the Channel Message class so the Gesture Wrapper class was created to contain a Gesture and inherit from Channel Message.  Being class-based the Messenger Channel can implement some interesting capabilities such as Merge.  In this example multiple mouse-moved gestures are merged to keep the Messenger Channel from filling up.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prstGeom prst="rect">
            <a:avLst/>
          </a:prstGeom>
        </p:spPr>
        <p:txBody>
          <a:bodyPr/>
          <a:lstStyle/>
          <a:p>
            <a:endParaRPr/>
          </a:p>
        </p:txBody>
      </p:sp>
      <p:sp>
        <p:nvSpPr>
          <p:cNvPr id="230" name="Shape 230"/>
          <p:cNvSpPr>
            <a:spLocks noGrp="1"/>
          </p:cNvSpPr>
          <p:nvPr>
            <p:ph type="body" sz="quarter" idx="1"/>
          </p:nvPr>
        </p:nvSpPr>
        <p:spPr>
          <a:prstGeom prst="rect">
            <a:avLst/>
          </a:prstGeom>
        </p:spPr>
        <p:txBody>
          <a:bodyPr/>
          <a:lstStyle/>
          <a:p>
            <a:pPr defTabSz="584200">
              <a:spcBef>
                <a:spcPts val="1600"/>
              </a:spcBef>
              <a:defRPr sz="2800">
                <a:latin typeface="+mn-lt"/>
                <a:ea typeface="+mn-ea"/>
                <a:cs typeface="+mn-cs"/>
                <a:sym typeface="Helvetica"/>
              </a:defRPr>
            </a:pPr>
            <a:r>
              <a:t>Channels can be probed.  *When the VI is running click the probe tool on the channel.  A probe VI opens to show the status of the channel.</a:t>
            </a:r>
          </a:p>
          <a:p>
            <a:pPr defTabSz="584200">
              <a:spcBef>
                <a:spcPts val="1600"/>
              </a:spcBef>
              <a:defRPr sz="2800">
                <a:latin typeface="+mn-lt"/>
                <a:ea typeface="+mn-ea"/>
                <a:cs typeface="+mn-cs"/>
                <a:sym typeface="Helvetica"/>
              </a:defRPr>
            </a:pPr>
            <a:r>
              <a:t>Clicking the Pause button will stop the Channel at the next operation of any endpoint.  Clicking the single-step button will continue and then stop at the next endpoint operation.  Clicking the play button will resume normal operation of the channel.</a:t>
            </a:r>
          </a:p>
          <a:p>
            <a:pPr defTabSz="584200">
              <a:spcBef>
                <a:spcPts val="1600"/>
              </a:spcBef>
              <a:defRPr sz="2800">
                <a:latin typeface="+mn-lt"/>
                <a:ea typeface="+mn-ea"/>
                <a:cs typeface="+mn-cs"/>
                <a:sym typeface="Helvetica"/>
              </a:defRPr>
            </a:pPr>
            <a:r>
              <a:t>When the stop button is clicked you can see the last element written flag get set.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pPr>
              <a:spcBef>
                <a:spcPts val="1200"/>
              </a:spcBef>
              <a:defRPr sz="2800">
                <a:latin typeface="+mn-lt"/>
                <a:ea typeface="+mn-ea"/>
                <a:cs typeface="+mn-cs"/>
                <a:sym typeface="Helvetica"/>
              </a:defRPr>
            </a:pPr>
            <a:r>
              <a:t>Endpoint details.  Write and Read are the simplest endpoints to use. </a:t>
            </a:r>
          </a:p>
          <a:p>
            <a:pPr>
              <a:spcBef>
                <a:spcPts val="1200"/>
              </a:spcBef>
              <a:defRPr sz="2800">
                <a:latin typeface="+mn-lt"/>
                <a:ea typeface="+mn-ea"/>
                <a:cs typeface="+mn-cs"/>
                <a:sym typeface="Helvetica"/>
              </a:defRPr>
            </a:pPr>
            <a:r>
              <a:t>*Most endpoints have a timeout input which defaults to -1 meaning wait as long as necessary for the operation to complete. </a:t>
            </a:r>
          </a:p>
          <a:p>
            <a:pPr>
              <a:spcBef>
                <a:spcPts val="1200"/>
              </a:spcBef>
              <a:defRPr sz="2800">
                <a:latin typeface="+mn-lt"/>
                <a:ea typeface="+mn-ea"/>
                <a:cs typeface="+mn-cs"/>
                <a:sym typeface="Helvetica"/>
              </a:defRPr>
            </a:pPr>
            <a:r>
              <a:t>*The </a:t>
            </a:r>
            <a:r>
              <a:rPr b="1"/>
              <a:t>count</a:t>
            </a:r>
            <a:r>
              <a:t> output indicates how many data elements are in the channel buffer after the write or read operation completed.</a:t>
            </a:r>
          </a:p>
          <a:p>
            <a:pPr>
              <a:spcBef>
                <a:spcPts val="1200"/>
              </a:spcBef>
              <a:defRPr sz="2800">
                <a:latin typeface="+mn-lt"/>
                <a:ea typeface="+mn-ea"/>
                <a:cs typeface="+mn-cs"/>
                <a:sym typeface="Helvetica"/>
              </a:defRPr>
            </a:pPr>
            <a:r>
              <a:t>*The </a:t>
            </a:r>
            <a:r>
              <a:rPr b="1"/>
              <a:t>size</a:t>
            </a:r>
            <a:r>
              <a:t> input specifies the maximum number of data elements the stream can buffer.  It defaults to unlimited, which means the write endpoint will never block or timeout— the stream will just be expanded to hold the new data element, if necessary.  Size is only used on the first call.</a:t>
            </a:r>
          </a:p>
          <a:p>
            <a:pPr>
              <a:spcBef>
                <a:spcPts val="1200"/>
              </a:spcBef>
              <a:defRPr sz="2800">
                <a:latin typeface="+mn-lt"/>
                <a:ea typeface="+mn-ea"/>
                <a:cs typeface="+mn-cs"/>
                <a:sym typeface="Helvetica"/>
              </a:defRPr>
            </a:pPr>
            <a:r>
              <a:t>*</a:t>
            </a:r>
            <a:r>
              <a:rPr b="1"/>
              <a:t>Last element?</a:t>
            </a:r>
            <a:r>
              <a:t> indicates the channel is closing; </a:t>
            </a:r>
            <a:r>
              <a:rPr b="1"/>
              <a:t>element valid?</a:t>
            </a:r>
            <a:r>
              <a:t> is normally true but could be false if the channel is closed without writing a last value.</a:t>
            </a:r>
          </a:p>
          <a:p>
            <a:pPr>
              <a:spcBef>
                <a:spcPts val="1200"/>
              </a:spcBef>
              <a:defRPr sz="2800">
                <a:latin typeface="+mn-lt"/>
                <a:ea typeface="+mn-ea"/>
                <a:cs typeface="+mn-cs"/>
                <a:sym typeface="Helvetica"/>
              </a:defRPr>
            </a:pPr>
            <a:r>
              <a:t>The Write Multiple and Read Multiple endpoints are similar to the basic ones except they write and read an array of data elements.</a:t>
            </a:r>
          </a:p>
          <a:p>
            <a:pPr>
              <a:spcBef>
                <a:spcPts val="1200"/>
              </a:spcBef>
              <a:defRPr sz="2800">
                <a:latin typeface="+mn-lt"/>
                <a:ea typeface="+mn-ea"/>
                <a:cs typeface="+mn-cs"/>
                <a:sym typeface="Helvetica"/>
              </a:defRPr>
            </a:pPr>
            <a:r>
              <a:t>The Write Scheduled and Read Scheduled endpoints will attempt the operation at a scheduled time and return the actual time at which it occurred.  These endpoints are anticipating future timing functionality which is still in research.</a:t>
            </a:r>
          </a:p>
          <a:p>
            <a:pPr>
              <a:spcBef>
                <a:spcPts val="1200"/>
              </a:spcBef>
              <a:defRPr sz="2800">
                <a:latin typeface="+mn-lt"/>
                <a:ea typeface="+mn-ea"/>
                <a:cs typeface="+mn-cs"/>
                <a:sym typeface="Helvetica"/>
              </a:defRPr>
            </a:pPr>
            <a:r>
              <a:t>The Write With Abort and Read With Abort endpoints add another “sideband communication”.  If </a:t>
            </a:r>
            <a:r>
              <a:rPr b="1"/>
              <a:t>abort</a:t>
            </a:r>
            <a:r>
              <a:t> is true for one endpoint, </a:t>
            </a:r>
            <a:r>
              <a:rPr b="1"/>
              <a:t>aborted?</a:t>
            </a:r>
            <a:r>
              <a:t> will be true for the other.  This is a way to stop the channel from either endpoint.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prstGeom prst="rect">
            <a:avLst/>
          </a:prstGeom>
        </p:spPr>
        <p:txBody>
          <a:bodyPr/>
          <a:lstStyle/>
          <a:p>
            <a:endParaRPr/>
          </a:p>
        </p:txBody>
      </p:sp>
      <p:sp>
        <p:nvSpPr>
          <p:cNvPr id="286" name="Shape 286"/>
          <p:cNvSpPr>
            <a:spLocks noGrp="1"/>
          </p:cNvSpPr>
          <p:nvPr>
            <p:ph type="body" sz="quarter" idx="1"/>
          </p:nvPr>
        </p:nvSpPr>
        <p:spPr>
          <a:prstGeom prst="rect">
            <a:avLst/>
          </a:prstGeom>
        </p:spPr>
        <p:txBody>
          <a:bodyPr/>
          <a:lstStyle/>
          <a:p>
            <a:pPr>
              <a:spcBef>
                <a:spcPts val="1200"/>
              </a:spcBef>
              <a:defRPr sz="2800">
                <a:latin typeface="+mn-lt"/>
                <a:ea typeface="+mn-ea"/>
                <a:cs typeface="+mn-cs"/>
                <a:sym typeface="Helvetica"/>
              </a:defRPr>
            </a:pPr>
            <a:r>
              <a:t>Write and Read are the simplest endpoints to use. </a:t>
            </a:r>
          </a:p>
          <a:p>
            <a:pPr>
              <a:spcBef>
                <a:spcPts val="1200"/>
              </a:spcBef>
              <a:defRPr sz="2800">
                <a:latin typeface="+mn-lt"/>
                <a:ea typeface="+mn-ea"/>
                <a:cs typeface="+mn-cs"/>
                <a:sym typeface="Helvetica"/>
              </a:defRPr>
            </a:pPr>
            <a:r>
              <a:t>*</a:t>
            </a:r>
            <a:r>
              <a:rPr b="1"/>
              <a:t>Previous element</a:t>
            </a:r>
            <a:r>
              <a:t> is the value that was just overwritten by the new value. </a:t>
            </a:r>
          </a:p>
          <a:p>
            <a:pPr>
              <a:spcBef>
                <a:spcPts val="1200"/>
              </a:spcBef>
              <a:defRPr sz="2800">
                <a:latin typeface="+mn-lt"/>
                <a:ea typeface="+mn-ea"/>
                <a:cs typeface="+mn-cs"/>
                <a:sym typeface="Helvetica"/>
              </a:defRPr>
            </a:pPr>
            <a:r>
              <a:t>*</a:t>
            </a:r>
            <a:r>
              <a:rPr b="1"/>
              <a:t>Timeout</a:t>
            </a:r>
            <a:r>
              <a:t> defaults to 0 meaning return immediately with the current Tag data.  A non-zero value means wait until Tag data is available which is newer than the last one read.</a:t>
            </a:r>
          </a:p>
          <a:p>
            <a:pPr>
              <a:spcBef>
                <a:spcPts val="1200"/>
              </a:spcBef>
              <a:defRPr sz="2800">
                <a:latin typeface="+mn-lt"/>
                <a:ea typeface="+mn-ea"/>
                <a:cs typeface="+mn-cs"/>
                <a:sym typeface="Helvetica"/>
              </a:defRPr>
            </a:pPr>
            <a:r>
              <a:t>*</a:t>
            </a:r>
            <a:r>
              <a:rPr b="1"/>
              <a:t>Missed</a:t>
            </a:r>
            <a:r>
              <a:t> is -1 if the element just read is the same one read on the previous call.  It is 0 if the element just read is a new one and none were missed.  It is a number &gt;0 if the element just read is a new one, but that number of Tag elements were overwritten and missed by this reader.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noRot="1" noChangeAspect="1"/>
          </p:cNvSpPr>
          <p:nvPr>
            <p:ph type="sldImg"/>
          </p:nvPr>
        </p:nvSpPr>
        <p:spPr>
          <a:prstGeom prst="rect">
            <a:avLst/>
          </a:prstGeom>
        </p:spPr>
        <p:txBody>
          <a:bodyPr/>
          <a:lstStyle/>
          <a:p>
            <a:endParaRPr/>
          </a:p>
        </p:txBody>
      </p:sp>
      <p:sp>
        <p:nvSpPr>
          <p:cNvPr id="316" name="Shape 316"/>
          <p:cNvSpPr>
            <a:spLocks noGrp="1"/>
          </p:cNvSpPr>
          <p:nvPr>
            <p:ph type="body" sz="quarter" idx="1"/>
          </p:nvPr>
        </p:nvSpPr>
        <p:spPr>
          <a:prstGeom prst="rect">
            <a:avLst/>
          </a:prstGeom>
        </p:spPr>
        <p:txBody>
          <a:bodyPr/>
          <a:lstStyle/>
          <a:p>
            <a:pPr>
              <a:spcBef>
                <a:spcPts val="1200"/>
              </a:spcBef>
              <a:defRPr sz="2800">
                <a:latin typeface="+mn-lt"/>
                <a:ea typeface="+mn-ea"/>
                <a:cs typeface="+mn-cs"/>
                <a:sym typeface="Helvetica"/>
              </a:defRPr>
            </a:pPr>
            <a:r>
              <a:t>Write and Read are the simplest endpoints to use. </a:t>
            </a:r>
          </a:p>
          <a:p>
            <a:pPr>
              <a:spcBef>
                <a:spcPts val="1200"/>
              </a:spcBef>
              <a:defRPr sz="2800">
                <a:latin typeface="+mn-lt"/>
                <a:ea typeface="+mn-ea"/>
                <a:cs typeface="+mn-cs"/>
                <a:sym typeface="Helvetica"/>
              </a:defRPr>
            </a:pPr>
            <a:r>
              <a:t>*</a:t>
            </a:r>
            <a:r>
              <a:rPr b="1"/>
              <a:t>Element</a:t>
            </a:r>
            <a:r>
              <a:t> is typically an object that inherits from the Channel Message base class. If it is some other data type a Wrapper class will be automatically created internally, but none of the extra capabilities will be implemented (Merge, Dispose).</a:t>
            </a:r>
          </a:p>
          <a:p>
            <a:pPr>
              <a:spcBef>
                <a:spcPts val="1200"/>
              </a:spcBef>
              <a:defRPr sz="2800">
                <a:latin typeface="+mn-lt"/>
                <a:ea typeface="+mn-ea"/>
                <a:cs typeface="+mn-cs"/>
                <a:sym typeface="Helvetica"/>
              </a:defRPr>
            </a:pPr>
            <a:r>
              <a:t>*</a:t>
            </a:r>
            <a:r>
              <a:rPr b="1"/>
              <a:t>Timeout</a:t>
            </a:r>
            <a:r>
              <a:t> and </a:t>
            </a:r>
            <a:r>
              <a:rPr b="1"/>
              <a:t>size</a:t>
            </a:r>
            <a:r>
              <a:t> work the same as for a Stream channel.</a:t>
            </a:r>
          </a:p>
          <a:p>
            <a:pPr>
              <a:spcBef>
                <a:spcPts val="1200"/>
              </a:spcBef>
              <a:defRPr sz="2800">
                <a:latin typeface="+mn-lt"/>
                <a:ea typeface="+mn-ea"/>
                <a:cs typeface="+mn-cs"/>
                <a:sym typeface="Helvetica"/>
              </a:defRPr>
            </a:pPr>
            <a:r>
              <a:t>*If the </a:t>
            </a:r>
            <a:r>
              <a:rPr b="1"/>
              <a:t>wait for ack</a:t>
            </a:r>
            <a:r>
              <a:t> input is true the write endpoint will not complete until the message is acknowledged by a reader.</a:t>
            </a:r>
          </a:p>
          <a:p>
            <a:pPr>
              <a:spcBef>
                <a:spcPts val="1200"/>
              </a:spcBef>
              <a:defRPr sz="2800">
                <a:latin typeface="+mn-lt"/>
                <a:ea typeface="+mn-ea"/>
                <a:cs typeface="+mn-cs"/>
                <a:sym typeface="Helvetica"/>
              </a:defRPr>
            </a:pPr>
            <a:r>
              <a:t>*The </a:t>
            </a:r>
            <a:r>
              <a:rPr b="1"/>
              <a:t>id</a:t>
            </a:r>
            <a:r>
              <a:t> output is a unique message number (&gt;0) which can be used to wait for an acknowledgement at a later time (using a Read Ack endpoint).</a:t>
            </a:r>
          </a:p>
          <a:p>
            <a:pPr>
              <a:spcBef>
                <a:spcPts val="1200"/>
              </a:spcBef>
              <a:defRPr sz="2800">
                <a:latin typeface="+mn-lt"/>
                <a:ea typeface="+mn-ea"/>
                <a:cs typeface="+mn-cs"/>
                <a:sym typeface="Helvetica"/>
              </a:defRPr>
            </a:pPr>
            <a:r>
              <a:t>*The </a:t>
            </a:r>
            <a:r>
              <a:rPr b="1"/>
              <a:t>ack</a:t>
            </a:r>
            <a:r>
              <a:t> </a:t>
            </a:r>
            <a:r>
              <a:rPr b="1"/>
              <a:t>id</a:t>
            </a:r>
            <a:r>
              <a:t> input can be used to acknowledge a previous message while reading a new one.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pPr>
              <a:spcBef>
                <a:spcPts val="1200"/>
              </a:spcBef>
              <a:defRPr sz="2800">
                <a:latin typeface="+mn-lt"/>
                <a:ea typeface="+mn-ea"/>
                <a:cs typeface="+mn-cs"/>
                <a:sym typeface="Helvetica"/>
              </a:defRPr>
            </a:pPr>
            <a:r>
              <a:rPr dirty="0"/>
              <a:t>Acknowledge is a feature of the Messenger channel which can enable some synchronization between writer and reader. </a:t>
            </a:r>
          </a:p>
          <a:p>
            <a:pPr>
              <a:spcBef>
                <a:spcPts val="1200"/>
              </a:spcBef>
              <a:defRPr sz="2800">
                <a:latin typeface="+mn-lt"/>
                <a:ea typeface="+mn-ea"/>
                <a:cs typeface="+mn-cs"/>
                <a:sym typeface="Helvetica"/>
              </a:defRPr>
            </a:pPr>
            <a:r>
              <a:rPr dirty="0"/>
              <a:t>Here’s the simple case that doesn’t use ack.</a:t>
            </a:r>
          </a:p>
          <a:p>
            <a:pPr>
              <a:spcBef>
                <a:spcPts val="1200"/>
              </a:spcBef>
              <a:defRPr sz="2800">
                <a:latin typeface="+mn-lt"/>
                <a:ea typeface="+mn-ea"/>
                <a:cs typeface="+mn-cs"/>
                <a:sym typeface="Helvetica"/>
              </a:defRPr>
            </a:pPr>
            <a:r>
              <a:rPr dirty="0"/>
              <a:t>*In this case the writer doesn’t finish until the message is acknowledged by the reader.  On the read side the unique id is pulled from the message and supplied to the read endpoint on the next iteration to acknowledge the prior message.</a:t>
            </a:r>
          </a:p>
          <a:p>
            <a:pPr>
              <a:spcBef>
                <a:spcPts val="1200"/>
              </a:spcBef>
              <a:defRPr sz="2800">
                <a:latin typeface="+mn-lt"/>
                <a:ea typeface="+mn-ea"/>
                <a:cs typeface="+mn-cs"/>
                <a:sym typeface="Helvetica"/>
              </a:defRPr>
            </a:pPr>
            <a:r>
              <a:rPr dirty="0"/>
              <a:t>*The ack can be broken out of the endpoint.  Here the writer can do some processing before waiting for the ack.  It could even save up message ids and wait for acks much later.  The reader can get the id and acknowledge the message sooner than the next loop iteration if desired. </a:t>
            </a:r>
          </a:p>
          <a:p>
            <a:pPr>
              <a:spcBef>
                <a:spcPts val="1200"/>
              </a:spcBef>
              <a:defRPr sz="2800">
                <a:latin typeface="+mn-lt"/>
                <a:ea typeface="+mn-ea"/>
                <a:cs typeface="+mn-cs"/>
                <a:sym typeface="Helvetica"/>
              </a:defRPr>
            </a:pPr>
            <a:r>
              <a:rPr dirty="0"/>
              <a:t>*The use of acknowledge capability is optional and can be message dependent.  However, it is up to the user to make sure that messages requiring an acknowledgement are actually acknowledged at some point.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prstGeom prst="rect">
            <a:avLst/>
          </a:prstGeom>
        </p:spPr>
        <p:txBody>
          <a:bodyPr/>
          <a:lstStyle/>
          <a:p>
            <a:endParaRPr/>
          </a:p>
        </p:txBody>
      </p:sp>
      <p:sp>
        <p:nvSpPr>
          <p:cNvPr id="358" name="Shape 358"/>
          <p:cNvSpPr>
            <a:spLocks noGrp="1"/>
          </p:cNvSpPr>
          <p:nvPr>
            <p:ph type="body" sz="quarter" idx="1"/>
          </p:nvPr>
        </p:nvSpPr>
        <p:spPr>
          <a:prstGeom prst="rect">
            <a:avLst/>
          </a:prstGeom>
        </p:spPr>
        <p:txBody>
          <a:bodyPr/>
          <a:lstStyle/>
          <a:p>
            <a:pPr>
              <a:spcBef>
                <a:spcPts val="1200"/>
              </a:spcBef>
              <a:defRPr sz="2800">
                <a:latin typeface="+mn-lt"/>
                <a:ea typeface="+mn-ea"/>
                <a:cs typeface="+mn-cs"/>
                <a:sym typeface="Helvetica"/>
              </a:defRPr>
            </a:pPr>
            <a:r>
              <a:t>Here is a Producer-Consumer Stream example showing how abort can be used.</a:t>
            </a:r>
          </a:p>
          <a:p>
            <a:pPr>
              <a:spcBef>
                <a:spcPts val="1200"/>
              </a:spcBef>
              <a:defRPr sz="2800">
                <a:latin typeface="+mn-lt"/>
                <a:ea typeface="+mn-ea"/>
                <a:cs typeface="+mn-cs"/>
                <a:sym typeface="Helvetica"/>
              </a:defRPr>
            </a:pPr>
            <a:r>
              <a:t>*The normal behavior is to stop the Stream with the </a:t>
            </a:r>
            <a:r>
              <a:rPr b="1"/>
              <a:t>last element?</a:t>
            </a:r>
            <a:r>
              <a:t> input on the write endpoint of the producer.  When the consumer catches up, the read endpoint will return </a:t>
            </a:r>
            <a:r>
              <a:rPr b="1"/>
              <a:t>last element?</a:t>
            </a:r>
            <a:r>
              <a:t> True and that is the signal to exit the consumer loop.</a:t>
            </a:r>
          </a:p>
          <a:p>
            <a:pPr>
              <a:spcBef>
                <a:spcPts val="1200"/>
              </a:spcBef>
              <a:defRPr sz="2800">
                <a:latin typeface="+mn-lt"/>
                <a:ea typeface="+mn-ea"/>
                <a:cs typeface="+mn-cs"/>
                <a:sym typeface="Helvetica"/>
              </a:defRPr>
            </a:pPr>
            <a:r>
              <a:t>*If an emergency occurs on the producer side, the </a:t>
            </a:r>
            <a:r>
              <a:rPr b="1"/>
              <a:t>abort</a:t>
            </a:r>
            <a:r>
              <a:t> input of the write endpoint is set to True.  The write will complete immediately and the </a:t>
            </a:r>
            <a:r>
              <a:rPr b="1"/>
              <a:t>aborted?</a:t>
            </a:r>
            <a:r>
              <a:t> output will be True, indicating that the producer loop should stop.  The consumer will also see the </a:t>
            </a:r>
            <a:r>
              <a:rPr b="1"/>
              <a:t>aborted?</a:t>
            </a:r>
            <a:r>
              <a:t> output right away, without having to catch up, and that is its signal to exit the loop.</a:t>
            </a:r>
          </a:p>
          <a:p>
            <a:pPr>
              <a:spcBef>
                <a:spcPts val="1200"/>
              </a:spcBef>
              <a:defRPr sz="2800">
                <a:latin typeface="+mn-lt"/>
                <a:ea typeface="+mn-ea"/>
                <a:cs typeface="+mn-cs"/>
                <a:sym typeface="Helvetica"/>
              </a:defRPr>
            </a:pPr>
            <a:r>
              <a:t>*If an emergency occurs on the consumer side, the </a:t>
            </a:r>
            <a:r>
              <a:rPr b="1"/>
              <a:t>abort</a:t>
            </a:r>
            <a:r>
              <a:t> input of the read endpoint is set to True.  The read will complete immediately and the </a:t>
            </a:r>
            <a:r>
              <a:rPr b="1"/>
              <a:t>aborted?</a:t>
            </a:r>
            <a:r>
              <a:t> output will be True, indicating that the consumer loop should stop.  The producer will also see the </a:t>
            </a:r>
            <a:r>
              <a:rPr b="1"/>
              <a:t>aborted?</a:t>
            </a:r>
            <a:r>
              <a:t> output right away and that is its signal to exit the loop.</a:t>
            </a:r>
          </a:p>
          <a:p>
            <a:pPr>
              <a:spcBef>
                <a:spcPts val="1200"/>
              </a:spcBef>
              <a:defRPr sz="2800">
                <a:latin typeface="+mn-lt"/>
                <a:ea typeface="+mn-ea"/>
                <a:cs typeface="+mn-cs"/>
                <a:sym typeface="Helvetica"/>
              </a:defRPr>
            </a:pPr>
            <a:r>
              <a:t>*If the consumer detects an error after the read, it can set the </a:t>
            </a:r>
            <a:r>
              <a:rPr b="1"/>
              <a:t>abort</a:t>
            </a:r>
            <a:r>
              <a:t> input on the next iteration by using a shift register.  The </a:t>
            </a:r>
            <a:r>
              <a:rPr b="1"/>
              <a:t>aborted?</a:t>
            </a:r>
            <a:r>
              <a:t> outputs of both endpoints will be True meaning both loops should exit.</a:t>
            </a:r>
          </a:p>
          <a:p>
            <a:pPr>
              <a:spcBef>
                <a:spcPts val="1200"/>
              </a:spcBef>
              <a:defRPr sz="2800">
                <a:latin typeface="+mn-lt"/>
                <a:ea typeface="+mn-ea"/>
                <a:cs typeface="+mn-cs"/>
                <a:sym typeface="Helvetica"/>
              </a:defRPr>
            </a:pPr>
            <a:r>
              <a:t>*Caveats regarding abort: if the Stream is full and the write endpoint is blocked, the producer will not process the Abort Producer button until the write completes.  A similar problem exists on the consumer side.</a:t>
            </a:r>
          </a:p>
          <a:p>
            <a:pPr>
              <a:spcBef>
                <a:spcPts val="1200"/>
              </a:spcBef>
              <a:defRPr sz="2800">
                <a:latin typeface="+mn-lt"/>
                <a:ea typeface="+mn-ea"/>
                <a:cs typeface="+mn-cs"/>
                <a:sym typeface="Helvetica"/>
              </a:defRPr>
            </a:pPr>
            <a:r>
              <a:t>For the High Speed Stream, the abort </a:t>
            </a:r>
            <a:r>
              <a:rPr i="1"/>
              <a:t>behavior</a:t>
            </a:r>
            <a:r>
              <a:t> is the same but the </a:t>
            </a:r>
            <a:r>
              <a:rPr i="1"/>
              <a:t>implementation</a:t>
            </a:r>
            <a:r>
              <a:t> is different.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xfrm>
            <a:off x="381000" y="685800"/>
            <a:ext cx="6096000" cy="3429000"/>
          </a:xfrm>
          <a:prstGeom prst="rect">
            <a:avLst/>
          </a:prstGeom>
        </p:spPr>
        <p:txBody>
          <a:bodyPr/>
          <a:lstStyle/>
          <a:p>
            <a:endParaRPr/>
          </a:p>
        </p:txBody>
      </p:sp>
      <p:sp>
        <p:nvSpPr>
          <p:cNvPr id="124" name="Shape 124"/>
          <p:cNvSpPr>
            <a:spLocks noGrp="1"/>
          </p:cNvSpPr>
          <p:nvPr>
            <p:ph type="body" sz="quarter" idx="1"/>
          </p:nvPr>
        </p:nvSpPr>
        <p:spPr>
          <a:prstGeom prst="rect">
            <a:avLst/>
          </a:prstGeom>
        </p:spPr>
        <p:txBody>
          <a:bodyPr/>
          <a:lstStyle/>
          <a:p>
            <a:pPr defTabSz="584200">
              <a:spcBef>
                <a:spcPts val="1600"/>
              </a:spcBef>
              <a:defRPr sz="2800">
                <a:latin typeface="+mn-lt"/>
                <a:ea typeface="+mn-ea"/>
                <a:cs typeface="+mn-cs"/>
                <a:sym typeface="Helvetica"/>
              </a:defRPr>
            </a:pPr>
            <a:r>
              <a:t>The philosophy we have always had for developing LabVIEW can be summarized in a simple phrase: *reduce artificial complexity.</a:t>
            </a:r>
          </a:p>
          <a:p>
            <a:pPr defTabSz="584200">
              <a:spcBef>
                <a:spcPts val="1600"/>
              </a:spcBef>
              <a:defRPr sz="2800">
                <a:latin typeface="+mn-lt"/>
                <a:ea typeface="+mn-ea"/>
                <a:cs typeface="+mn-cs"/>
                <a:sym typeface="Helvetica"/>
              </a:defRPr>
            </a:pPr>
            <a:r>
              <a:t>A task has inherent complexity due to its nature, and artificial complexity due to the tools you have to use.  More powerful tools reduce the artificial complexity and therefore the overall complexity of a task.</a:t>
            </a:r>
          </a:p>
          <a:p>
            <a:pPr defTabSz="584200">
              <a:spcBef>
                <a:spcPts val="1600"/>
              </a:spcBef>
              <a:defRPr sz="2800">
                <a:latin typeface="+mn-lt"/>
                <a:ea typeface="+mn-ea"/>
                <a:cs typeface="+mn-cs"/>
                <a:sym typeface="Helvetica"/>
              </a:defRPr>
            </a:pPr>
            <a:r>
              <a:t>Our original goal was to: *make a tool for scientists and engineers that would be as productive as the spreadsheet was for financial analysts.</a:t>
            </a:r>
          </a:p>
          <a:p>
            <a:pPr defTabSz="584200">
              <a:spcBef>
                <a:spcPts val="1600"/>
              </a:spcBef>
              <a:defRPr sz="2800">
                <a:latin typeface="+mn-lt"/>
                <a:ea typeface="+mn-ea"/>
                <a:cs typeface="+mn-cs"/>
                <a:sym typeface="Helvetica"/>
              </a:defRPr>
            </a:pPr>
            <a:r>
              <a:t>*We succeeded by inventing LabVIEW with its graphical structured data-flow programming language, and we have been fleshing out its capabilities ever since.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noRot="1" noChangeAspect="1"/>
          </p:cNvSpPr>
          <p:nvPr>
            <p:ph type="sldImg"/>
          </p:nvPr>
        </p:nvSpPr>
        <p:spPr>
          <a:prstGeom prst="rect">
            <a:avLst/>
          </a:prstGeom>
        </p:spPr>
        <p:txBody>
          <a:bodyPr/>
          <a:lstStyle/>
          <a:p>
            <a:endParaRPr/>
          </a:p>
        </p:txBody>
      </p:sp>
      <p:sp>
        <p:nvSpPr>
          <p:cNvPr id="377" name="Shape 377"/>
          <p:cNvSpPr>
            <a:spLocks noGrp="1"/>
          </p:cNvSpPr>
          <p:nvPr>
            <p:ph type="body" sz="quarter" idx="1"/>
          </p:nvPr>
        </p:nvSpPr>
        <p:spPr>
          <a:prstGeom prst="rect">
            <a:avLst/>
          </a:prstGeom>
        </p:spPr>
        <p:txBody>
          <a:bodyPr/>
          <a:lstStyle/>
          <a:p>
            <a:pPr>
              <a:spcBef>
                <a:spcPts val="1200"/>
              </a:spcBef>
              <a:defRPr sz="2800">
                <a:latin typeface="+mn-lt"/>
                <a:ea typeface="+mn-ea"/>
                <a:cs typeface="+mn-cs"/>
                <a:sym typeface="Helvetica"/>
              </a:defRPr>
            </a:pPr>
            <a:r>
              <a:t>In the examples folder is a channel example patterned after the queued message handler template.</a:t>
            </a:r>
          </a:p>
          <a:p>
            <a:pPr>
              <a:spcBef>
                <a:spcPts val="1200"/>
              </a:spcBef>
              <a:defRPr sz="2800">
                <a:latin typeface="+mn-lt"/>
                <a:ea typeface="+mn-ea"/>
                <a:cs typeface="+mn-cs"/>
                <a:sym typeface="Helvetica"/>
              </a:defRPr>
            </a:pPr>
            <a:r>
              <a:t>*The left side shows the User Interface portion, with the top loop responding to events and the bottom loop displaying status.</a:t>
            </a:r>
          </a:p>
          <a:p>
            <a:pPr>
              <a:spcBef>
                <a:spcPts val="1200"/>
              </a:spcBef>
              <a:defRPr sz="2800">
                <a:latin typeface="+mn-lt"/>
                <a:ea typeface="+mn-ea"/>
                <a:cs typeface="+mn-cs"/>
                <a:sym typeface="Helvetica"/>
              </a:defRPr>
            </a:pPr>
            <a:r>
              <a:t>*The right side shows the main activity loop.  It receives commands from the event loop via the Messenger channel, and sends status information to the display loop via the string Stream channel.</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noRot="1" noChangeAspect="1"/>
          </p:cNvSpPr>
          <p:nvPr>
            <p:ph type="sldImg"/>
          </p:nvPr>
        </p:nvSpPr>
        <p:spPr>
          <a:prstGeom prst="rect">
            <a:avLst/>
          </a:prstGeom>
        </p:spPr>
        <p:txBody>
          <a:bodyPr/>
          <a:lstStyle/>
          <a:p>
            <a:endParaRPr/>
          </a:p>
        </p:txBody>
      </p:sp>
      <p:sp>
        <p:nvSpPr>
          <p:cNvPr id="405" name="Shape 405"/>
          <p:cNvSpPr>
            <a:spLocks noGrp="1"/>
          </p:cNvSpPr>
          <p:nvPr>
            <p:ph type="body" sz="quarter" idx="1"/>
          </p:nvPr>
        </p:nvSpPr>
        <p:spPr>
          <a:prstGeom prst="rect">
            <a:avLst/>
          </a:prstGeom>
        </p:spPr>
        <p:txBody>
          <a:bodyPr/>
          <a:lstStyle/>
          <a:p>
            <a:pPr>
              <a:spcBef>
                <a:spcPts val="1200"/>
              </a:spcBef>
              <a:defRPr sz="2800">
                <a:latin typeface="+mn-lt"/>
                <a:ea typeface="+mn-ea"/>
                <a:cs typeface="+mn-cs"/>
                <a:sym typeface="Helvetica"/>
              </a:defRPr>
            </a:pPr>
            <a:r>
              <a:t>Also in the examples folder is a channel example for a simple DAQ application that measures and logs data.  The DAQ portion is simulated so the app runs without any hardware.  This is partly an example and partly a vision for the future of LabVIEW development.</a:t>
            </a:r>
          </a:p>
          <a:p>
            <a:pPr>
              <a:spcBef>
                <a:spcPts val="1200"/>
              </a:spcBef>
              <a:defRPr sz="2800">
                <a:latin typeface="+mn-lt"/>
                <a:ea typeface="+mn-ea"/>
                <a:cs typeface="+mn-cs"/>
                <a:sym typeface="Helvetica"/>
              </a:defRPr>
            </a:pPr>
            <a:r>
              <a:t>Run the slide show VI to see a series of VIs, starting with a high-level abstraction and refining to a working application.  At the top-level the panel is created and the abstract processes are identified.</a:t>
            </a:r>
          </a:p>
          <a:p>
            <a:pPr>
              <a:spcBef>
                <a:spcPts val="1200"/>
              </a:spcBef>
              <a:defRPr sz="2800">
                <a:latin typeface="+mn-lt"/>
                <a:ea typeface="+mn-ea"/>
                <a:cs typeface="+mn-cs"/>
                <a:sym typeface="Helvetica"/>
              </a:defRPr>
            </a:pPr>
            <a:r>
              <a:t>*The next level refines the communication between the abstract processes.</a:t>
            </a:r>
          </a:p>
          <a:p>
            <a:pPr>
              <a:spcBef>
                <a:spcPts val="1200"/>
              </a:spcBef>
              <a:defRPr sz="2800">
                <a:latin typeface="+mn-lt"/>
                <a:ea typeface="+mn-ea"/>
                <a:cs typeface="+mn-cs"/>
                <a:sym typeface="Helvetica"/>
              </a:defRPr>
            </a:pPr>
            <a:r>
              <a:t>*The next level refines the UI behavior and decomposes the UI process into three loops, one to handle events, one to display status, and one to display acquired data.</a:t>
            </a:r>
          </a:p>
          <a:p>
            <a:pPr>
              <a:spcBef>
                <a:spcPts val="1200"/>
              </a:spcBef>
              <a:defRPr sz="2800">
                <a:latin typeface="+mn-lt"/>
                <a:ea typeface="+mn-ea"/>
                <a:cs typeface="+mn-cs"/>
                <a:sym typeface="Helvetica"/>
              </a:defRPr>
            </a:pPr>
            <a:r>
              <a:t>*The next level implements the UI behavior using an event loop.</a:t>
            </a:r>
          </a:p>
          <a:p>
            <a:pPr>
              <a:spcBef>
                <a:spcPts val="1200"/>
              </a:spcBef>
              <a:defRPr sz="2800">
                <a:latin typeface="+mn-lt"/>
                <a:ea typeface="+mn-ea"/>
                <a:cs typeface="+mn-cs"/>
                <a:sym typeface="Helvetica"/>
              </a:defRPr>
            </a:pPr>
            <a:r>
              <a:t>*The next level refines the Acquisition loop.</a:t>
            </a:r>
          </a:p>
          <a:p>
            <a:pPr>
              <a:spcBef>
                <a:spcPts val="1200"/>
              </a:spcBef>
              <a:defRPr sz="2800">
                <a:latin typeface="+mn-lt"/>
                <a:ea typeface="+mn-ea"/>
                <a:cs typeface="+mn-cs"/>
                <a:sym typeface="Helvetica"/>
              </a:defRPr>
            </a:pPr>
            <a:r>
              <a:t>*The bottom level refines the Logging loop.</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467"/>
          <p:cNvSpPr>
            <a:spLocks noGrp="1" noRot="1" noChangeAspect="1"/>
          </p:cNvSpPr>
          <p:nvPr>
            <p:ph type="sldImg"/>
          </p:nvPr>
        </p:nvSpPr>
        <p:spPr>
          <a:prstGeom prst="rect">
            <a:avLst/>
          </a:prstGeom>
        </p:spPr>
        <p:txBody>
          <a:bodyPr/>
          <a:lstStyle/>
          <a:p>
            <a:endParaRPr/>
          </a:p>
        </p:txBody>
      </p:sp>
      <p:sp>
        <p:nvSpPr>
          <p:cNvPr id="468" name="Shape 468"/>
          <p:cNvSpPr>
            <a:spLocks noGrp="1"/>
          </p:cNvSpPr>
          <p:nvPr>
            <p:ph type="body" sz="quarter" idx="1"/>
          </p:nvPr>
        </p:nvSpPr>
        <p:spPr>
          <a:prstGeom prst="rect">
            <a:avLst/>
          </a:prstGeom>
        </p:spPr>
        <p:txBody>
          <a:bodyPr/>
          <a:lstStyle>
            <a:lvl1pPr>
              <a:spcBef>
                <a:spcPts val="1600"/>
              </a:spcBef>
              <a:defRPr sz="2800">
                <a:latin typeface="+mn-lt"/>
                <a:ea typeface="+mn-ea"/>
                <a:cs typeface="+mn-cs"/>
                <a:sym typeface="Helvetica"/>
              </a:defRPr>
            </a:lvl1pPr>
          </a:lstStyle>
          <a:p>
            <a:r>
              <a:t>Answers.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p>
            <a:pPr marL="493888" indent="-493888">
              <a:spcBef>
                <a:spcPts val="1200"/>
              </a:spcBef>
              <a:buSzPct val="100000"/>
              <a:buAutoNum type="arabicPeriod"/>
              <a:defRPr sz="2800">
                <a:latin typeface="+mn-lt"/>
                <a:ea typeface="+mn-ea"/>
                <a:cs typeface="+mn-cs"/>
                <a:sym typeface="Helvetica"/>
              </a:defRPr>
            </a:pPr>
            <a:r>
              <a:rPr dirty="0"/>
              <a:t>We experimented with more in-your-face graphics but it quickly seemed obnoxious.  Once you’re familiar with channels, subtle is better.</a:t>
            </a:r>
          </a:p>
          <a:p>
            <a:pPr marL="493888" indent="-493888">
              <a:spcBef>
                <a:spcPts val="1200"/>
              </a:spcBef>
              <a:buSzPct val="100000"/>
              <a:buAutoNum type="arabicPeriod"/>
              <a:defRPr sz="2800">
                <a:latin typeface="+mn-lt"/>
                <a:ea typeface="+mn-ea"/>
                <a:cs typeface="+mn-cs"/>
                <a:sym typeface="Helvetica"/>
              </a:defRPr>
            </a:pPr>
            <a:r>
              <a:rPr dirty="0"/>
              <a:t>Channels extend G’s syntax and simplify the application because fewer references (and their spooky action-at-a-distance) are needed.  As with any innovation, some learning is necessary.  But not nearly as much as is needed for references.  I’m confident all can learn, just as we have learned to tell the difference between electric wires, water pipes, and natural gas lines in our homes.</a:t>
            </a:r>
          </a:p>
          <a:p>
            <a:pPr marL="493888" indent="-493888">
              <a:spcBef>
                <a:spcPts val="1200"/>
              </a:spcBef>
              <a:buSzPct val="100000"/>
              <a:buAutoNum type="arabicPeriod"/>
              <a:defRPr sz="2800">
                <a:latin typeface="+mn-lt"/>
                <a:ea typeface="+mn-ea"/>
                <a:cs typeface="+mn-cs"/>
                <a:sym typeface="Helvetica"/>
              </a:defRPr>
            </a:pPr>
            <a:r>
              <a:rPr dirty="0"/>
              <a:t>Channels augment existing data flow with an asynchronous data flow.  It is still data flow, still by-value, much easier to reason about than any  alternatives, and much easier to make correctly working applications.</a:t>
            </a:r>
          </a:p>
          <a:p>
            <a:pPr marL="493888" indent="-493888">
              <a:spcBef>
                <a:spcPts val="1200"/>
              </a:spcBef>
              <a:buSzPct val="100000"/>
              <a:buAutoNum type="arabicPeriod"/>
              <a:defRPr sz="2800">
                <a:latin typeface="+mn-lt"/>
                <a:ea typeface="+mn-ea"/>
                <a:cs typeface="+mn-cs"/>
                <a:sym typeface="Helvetica"/>
              </a:defRPr>
            </a:pPr>
            <a:r>
              <a:rPr dirty="0"/>
              <a:t>Built-in queues and </a:t>
            </a:r>
            <a:r>
              <a:rPr dirty="0" err="1"/>
              <a:t>globals</a:t>
            </a:r>
            <a:r>
              <a:rPr dirty="0"/>
              <a:t> are sufficient but the artificial complexity of using them is higher than for using Channels.  Of course, queues and </a:t>
            </a:r>
            <a:r>
              <a:rPr dirty="0" err="1"/>
              <a:t>globals</a:t>
            </a:r>
            <a:r>
              <a:rPr dirty="0"/>
              <a:t> aren’t going away so if you prefer to stick with them that’s your call.</a:t>
            </a:r>
          </a:p>
          <a:p>
            <a:pPr marL="493888" indent="-493888">
              <a:spcBef>
                <a:spcPts val="1200"/>
              </a:spcBef>
              <a:buSzPct val="100000"/>
              <a:buAutoNum type="arabicPeriod"/>
              <a:defRPr sz="2800">
                <a:latin typeface="+mn-lt"/>
                <a:ea typeface="+mn-ea"/>
                <a:cs typeface="+mn-cs"/>
                <a:sym typeface="Helvetica"/>
              </a:defRPr>
            </a:pPr>
            <a:r>
              <a:rPr dirty="0"/>
              <a:t>Channels don’t have any fundamentally new capability (other than the ability to probe) but they automatically deal with initialization, synchronization, shut down, abort, and clean up issues that would otherwise consume a lot of design time.  Built-in sidebands (e.g., last element, abort, ack) are much simpler &amp; safer to use than re-inventing them each time you need them.</a:t>
            </a:r>
          </a:p>
          <a:p>
            <a:pPr marL="493888" indent="-493888">
              <a:spcBef>
                <a:spcPts val="1200"/>
              </a:spcBef>
              <a:buSzPct val="100000"/>
              <a:buAutoNum type="arabicPeriod"/>
              <a:defRPr sz="2800">
                <a:latin typeface="+mn-lt"/>
                <a:ea typeface="+mn-ea"/>
                <a:cs typeface="+mn-cs"/>
                <a:sym typeface="Helvetica"/>
              </a:defRPr>
            </a:pPr>
            <a:r>
              <a:rPr dirty="0"/>
              <a:t>It would be great to be able to hide different items (error handling, special cases, etc.) and see an application at a higher level of abstraction but the general case is challenging and remains an area of research for now.</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p>
            <a:pPr marL="493888" indent="-493888">
              <a:spcBef>
                <a:spcPts val="1200"/>
              </a:spcBef>
              <a:buSzPct val="100000"/>
              <a:buAutoNum type="arabicPeriod" startAt="7"/>
              <a:defRPr sz="2800">
                <a:latin typeface="+mn-lt"/>
                <a:ea typeface="+mn-ea"/>
                <a:cs typeface="+mn-cs"/>
                <a:sym typeface="Helvetica"/>
              </a:defRPr>
            </a:pPr>
            <a:r>
              <a:t>Yes.  They can be used within a DLL or packed library but not as part of the interface to a DLL or packed library.</a:t>
            </a:r>
          </a:p>
          <a:p>
            <a:pPr marL="493888" indent="-493888">
              <a:spcBef>
                <a:spcPts val="1200"/>
              </a:spcBef>
              <a:buSzPct val="100000"/>
              <a:buAutoNum type="arabicPeriod" startAt="7"/>
              <a:defRPr sz="2800">
                <a:latin typeface="+mn-lt"/>
                <a:ea typeface="+mn-ea"/>
                <a:cs typeface="+mn-cs"/>
                <a:sym typeface="Helvetica"/>
              </a:defRPr>
            </a:pPr>
            <a:r>
              <a:t>The subVIs implementing Channels have efficient in-place algorithms to minimize overhead.  The High Speed Stream (and Real Time Stream) have the highest performance but lack some of the other capabilities. </a:t>
            </a:r>
          </a:p>
          <a:p>
            <a:pPr marL="493888" indent="-493888">
              <a:spcBef>
                <a:spcPts val="1200"/>
              </a:spcBef>
              <a:buSzPct val="100000"/>
              <a:buAutoNum type="arabicPeriod" startAt="7"/>
              <a:defRPr sz="2800">
                <a:latin typeface="+mn-lt"/>
                <a:ea typeface="+mn-ea"/>
                <a:cs typeface="+mn-cs"/>
                <a:sym typeface="Helvetica"/>
              </a:defRPr>
            </a:pPr>
            <a:r>
              <a:t>Channels are not data and cannot be connected to a bundle node or array build node.  Grouping Channels to reduce clutter might still be desirable and that’s an ongoing research topic.</a:t>
            </a:r>
          </a:p>
          <a:p>
            <a:pPr marL="493888" indent="-493888">
              <a:spcBef>
                <a:spcPts val="1200"/>
              </a:spcBef>
              <a:buSzPct val="100000"/>
              <a:buAutoNum type="arabicPeriod" startAt="7"/>
              <a:defRPr sz="2800">
                <a:latin typeface="+mn-lt"/>
                <a:ea typeface="+mn-ea"/>
                <a:cs typeface="+mn-cs"/>
                <a:sym typeface="Helvetica"/>
              </a:defRPr>
            </a:pPr>
            <a:r>
              <a:t>A wire says one node executes after the other.  A Channel implies they execute in parallel.  Not a good idea to do this— it will probably deadlock.  Ultimately, the editor should provide a warning to help, and that’s a research topic as well.</a:t>
            </a:r>
          </a:p>
          <a:p>
            <a:pPr marL="493888" indent="-493888">
              <a:spcBef>
                <a:spcPts val="1200"/>
              </a:spcBef>
              <a:buSzPct val="100000"/>
              <a:buAutoNum type="arabicPeriod" startAt="7"/>
              <a:defRPr sz="2800">
                <a:latin typeface="+mn-lt"/>
                <a:ea typeface="+mn-ea"/>
                <a:cs typeface="+mn-cs"/>
                <a:sym typeface="Helvetica"/>
              </a:defRPr>
            </a:pPr>
            <a:r>
              <a:t>Depends on your needs.  Use a Tag where you would have used a global, and a Stream where you would have used a queue.</a:t>
            </a:r>
          </a:p>
          <a:p>
            <a:pPr marL="493888" indent="-493888">
              <a:spcBef>
                <a:spcPts val="1200"/>
              </a:spcBef>
              <a:buSzPct val="100000"/>
              <a:buAutoNum type="arabicPeriod" startAt="7"/>
              <a:defRPr sz="2800">
                <a:latin typeface="+mn-lt"/>
                <a:ea typeface="+mn-ea"/>
                <a:cs typeface="+mn-cs"/>
                <a:sym typeface="Helvetica"/>
              </a:defRPr>
            </a:pPr>
            <a:r>
              <a:t>Because Channels make it easier to construct applications with communicating parallel components you will tackle more complex projects.  Ensuring these apps work as expected without race conditions and deadlock is inherently complex.  Channels help you get to the point of dealing with the inherent complexity much more quickly.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prstGeom prst="rect">
            <a:avLst/>
          </a:prstGeom>
        </p:spPr>
        <p:txBody>
          <a:bodyPr/>
          <a:lstStyle/>
          <a:p>
            <a:endParaRPr/>
          </a:p>
        </p:txBody>
      </p:sp>
      <p:sp>
        <p:nvSpPr>
          <p:cNvPr id="464" name="Shape 464"/>
          <p:cNvSpPr>
            <a:spLocks noGrp="1"/>
          </p:cNvSpPr>
          <p:nvPr>
            <p:ph type="body" sz="quarter" idx="1"/>
          </p:nvPr>
        </p:nvSpPr>
        <p:spPr>
          <a:prstGeom prst="rect">
            <a:avLst/>
          </a:prstGeom>
        </p:spPr>
        <p:txBody>
          <a:bodyPr/>
          <a:lstStyle/>
          <a:p>
            <a:pPr>
              <a:spcBef>
                <a:spcPts val="1200"/>
              </a:spcBef>
              <a:defRPr sz="2800">
                <a:latin typeface="+mn-lt"/>
                <a:ea typeface="+mn-ea"/>
                <a:cs typeface="+mn-cs"/>
                <a:sym typeface="Helvetica"/>
              </a:defRPr>
            </a:pPr>
            <a:r>
              <a:t>A Channel is recognized as such by being a typedef with an unusual naming convention (cheap and easy to do for now).</a:t>
            </a:r>
          </a:p>
          <a:p>
            <a:pPr defTabSz="584200">
              <a:spcBef>
                <a:spcPts val="1200"/>
              </a:spcBef>
              <a:defRPr sz="2800">
                <a:latin typeface="+mn-lt"/>
                <a:ea typeface="+mn-ea"/>
                <a:cs typeface="+mn-cs"/>
                <a:sym typeface="Helvetica"/>
              </a:defRPr>
            </a:pPr>
            <a:r>
              <a:t>*During type propagation the top-most channel segment is detected.</a:t>
            </a:r>
          </a:p>
          <a:p>
            <a:pPr defTabSz="584200">
              <a:spcBef>
                <a:spcPts val="1200"/>
              </a:spcBef>
              <a:defRPr sz="2800">
                <a:latin typeface="+mn-lt"/>
                <a:ea typeface="+mn-ea"/>
                <a:cs typeface="+mn-cs"/>
                <a:sym typeface="Helvetica"/>
              </a:defRPr>
            </a:pPr>
            <a:r>
              <a:t>*A compile transform reverses the direction of channel outputs, and inserts a static VI reference at the top-most segment.  The wire becomes a VI reference passed into all the endpoints so they call a common instance of the re-entrant channel implementation VI.</a:t>
            </a:r>
          </a:p>
          <a:p>
            <a:pPr defTabSz="584200">
              <a:spcBef>
                <a:spcPts val="1200"/>
              </a:spcBef>
              <a:defRPr sz="2800">
                <a:latin typeface="+mn-lt"/>
                <a:ea typeface="+mn-ea"/>
                <a:cs typeface="+mn-cs"/>
                <a:sym typeface="Helvetica"/>
              </a:defRPr>
            </a:pPr>
            <a:r>
              <a:t>*After the channel and endpoint are selected in the dialog box the particular template is copied to the cache and converted to the specific type.</a:t>
            </a:r>
          </a:p>
          <a:p>
            <a:pPr defTabSz="584200">
              <a:spcBef>
                <a:spcPts val="1200"/>
              </a:spcBef>
              <a:defRPr sz="2800">
                <a:latin typeface="+mn-lt"/>
                <a:ea typeface="+mn-ea"/>
                <a:cs typeface="+mn-cs"/>
                <a:sym typeface="Helvetica"/>
              </a:defRPr>
            </a:pPr>
            <a:r>
              <a:t>*What appears to be a call to the implementation subVI in the endpoint is converted to a CallByRef by the compiler transform.  The implementation is basically a functional global.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prstGeom prst="rect">
            <a:avLst/>
          </a:prstGeom>
        </p:spPr>
        <p:txBody>
          <a:bodyPr/>
          <a:lstStyle/>
          <a:p>
            <a:endParaRPr/>
          </a:p>
        </p:txBody>
      </p:sp>
      <p:sp>
        <p:nvSpPr>
          <p:cNvPr id="133" name="Shape 133"/>
          <p:cNvSpPr>
            <a:spLocks noGrp="1"/>
          </p:cNvSpPr>
          <p:nvPr>
            <p:ph type="body" sz="quarter" idx="1"/>
          </p:nvPr>
        </p:nvSpPr>
        <p:spPr>
          <a:prstGeom prst="rect">
            <a:avLst/>
          </a:prstGeom>
        </p:spPr>
        <p:txBody>
          <a:bodyPr/>
          <a:lstStyle/>
          <a:p>
            <a:pPr>
              <a:spcBef>
                <a:spcPts val="1200"/>
              </a:spcBef>
              <a:defRPr sz="2800">
                <a:latin typeface="+mn-lt"/>
                <a:ea typeface="+mn-ea"/>
                <a:cs typeface="+mn-cs"/>
                <a:sym typeface="Helvetica"/>
              </a:defRPr>
            </a:pPr>
            <a:r>
              <a:t>One capability we knew wasn’t addressed well at the start was the ability to *communicate between parallel loops.</a:t>
            </a:r>
          </a:p>
          <a:p>
            <a:pPr>
              <a:spcBef>
                <a:spcPts val="1200"/>
              </a:spcBef>
              <a:defRPr sz="2800">
                <a:latin typeface="+mn-lt"/>
                <a:ea typeface="+mn-ea"/>
                <a:cs typeface="+mn-cs"/>
                <a:sym typeface="Helvetica"/>
              </a:defRPr>
            </a:pPr>
            <a:r>
              <a:t>Over the years we introduced a variety of ways to accomplish this using stateful subVIs, globals, references, and *queue references.  But none of these were really satisfactory because they didn’t visually show the *flow of data.</a:t>
            </a:r>
          </a:p>
          <a:p>
            <a:pPr>
              <a:spcBef>
                <a:spcPts val="1200"/>
              </a:spcBef>
              <a:defRPr sz="2800">
                <a:latin typeface="+mn-lt"/>
                <a:ea typeface="+mn-ea"/>
                <a:cs typeface="+mn-cs"/>
                <a:sym typeface="Helvetica"/>
              </a:defRPr>
            </a:pPr>
            <a:r>
              <a:t>A decade ago I experimented with what I called “asynchronous wires” at the time (and Dr. T called “Jeff’s wire”!) and now this capability is available in LabVIEW 2016 under the much more descriptive name of Channels.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prstGeom prst="rect">
            <a:avLst/>
          </a:prstGeom>
        </p:spPr>
        <p:txBody>
          <a:bodyPr/>
          <a:lstStyle/>
          <a:p>
            <a:endParaRPr/>
          </a:p>
        </p:txBody>
      </p:sp>
      <p:sp>
        <p:nvSpPr>
          <p:cNvPr id="151" name="Shape 151"/>
          <p:cNvSpPr>
            <a:spLocks noGrp="1"/>
          </p:cNvSpPr>
          <p:nvPr>
            <p:ph type="body" sz="quarter" idx="1"/>
          </p:nvPr>
        </p:nvSpPr>
        <p:spPr>
          <a:prstGeom prst="rect">
            <a:avLst/>
          </a:prstGeom>
        </p:spPr>
        <p:txBody>
          <a:bodyPr/>
          <a:lstStyle/>
          <a:p>
            <a:pPr>
              <a:spcBef>
                <a:spcPts val="1200"/>
              </a:spcBef>
              <a:defRPr sz="2800">
                <a:latin typeface="+mn-lt"/>
                <a:ea typeface="+mn-ea"/>
                <a:cs typeface="+mn-cs"/>
                <a:sym typeface="Helvetica"/>
              </a:defRPr>
            </a:pPr>
            <a:r>
              <a:t>Compared to previous state of the art in LabVIEW, Channels greatly reduce the artificial complexity of communication between parallel loops.  </a:t>
            </a:r>
          </a:p>
          <a:p>
            <a:pPr>
              <a:spcBef>
                <a:spcPts val="1200"/>
              </a:spcBef>
              <a:defRPr sz="2800">
                <a:latin typeface="+mn-lt"/>
                <a:ea typeface="+mn-ea"/>
                <a:cs typeface="+mn-cs"/>
                <a:sym typeface="Helvetica"/>
              </a:defRPr>
            </a:pPr>
            <a:r>
              <a:t>*The communication is much easier to understand because Channels </a:t>
            </a:r>
            <a:r>
              <a:rPr b="1"/>
              <a:t>visually</a:t>
            </a:r>
            <a:r>
              <a:t> represent the by-value flow of data, and abstract details of synchronization, initialization, shutdown, and cleanup.</a:t>
            </a:r>
          </a:p>
          <a:p>
            <a:pPr>
              <a:spcBef>
                <a:spcPts val="1200"/>
              </a:spcBef>
              <a:defRPr sz="2800">
                <a:latin typeface="+mn-lt"/>
                <a:ea typeface="+mn-ea"/>
                <a:cs typeface="+mn-cs"/>
                <a:sym typeface="Helvetica"/>
              </a:defRPr>
            </a:pPr>
            <a:r>
              <a:t>*A Channel is distinguished from a regular wire by its drawing style, invisible tunnels, and flanges at subVI calls (suggestive of a pipe or pneumatic tube).  The difference is subtle but easily recognizable with use.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xfrm>
            <a:off x="381000" y="685800"/>
            <a:ext cx="6096000" cy="3429000"/>
          </a:xfrm>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pPr>
              <a:spcBef>
                <a:spcPts val="1600"/>
              </a:spcBef>
              <a:defRPr sz="2800">
                <a:latin typeface="+mn-lt"/>
                <a:ea typeface="+mn-ea"/>
                <a:cs typeface="+mn-cs"/>
                <a:sym typeface="Helvetica"/>
              </a:defRPr>
            </a:pPr>
            <a:r>
              <a:t>How do you create a channel?</a:t>
            </a:r>
          </a:p>
          <a:p>
            <a:pPr>
              <a:spcBef>
                <a:spcPts val="1600"/>
              </a:spcBef>
              <a:defRPr sz="2800">
                <a:latin typeface="+mn-lt"/>
                <a:ea typeface="+mn-ea"/>
                <a:cs typeface="+mn-cs"/>
                <a:sym typeface="Helvetica"/>
              </a:defRPr>
            </a:pPr>
            <a:r>
              <a:t>*Popup on a terminal, select Create &gt;&gt; Channel Writer… to get a dialog box, select the kind of channel and the desired endpoint, click OK and the endpoint is dropped and wired up. </a:t>
            </a:r>
          </a:p>
          <a:p>
            <a:pPr>
              <a:spcBef>
                <a:spcPts val="1600"/>
              </a:spcBef>
              <a:defRPr sz="2800">
                <a:latin typeface="+mn-lt"/>
                <a:ea typeface="+mn-ea"/>
                <a:cs typeface="+mn-cs"/>
                <a:sym typeface="Helvetica"/>
              </a:defRPr>
            </a:pPr>
            <a:r>
              <a:t>*The first time a particular kind of channel is created for a particular data type it will take a little time to script the instance.</a:t>
            </a:r>
          </a:p>
          <a:p>
            <a:pPr>
              <a:spcBef>
                <a:spcPts val="1600"/>
              </a:spcBef>
              <a:defRPr sz="2800">
                <a:latin typeface="+mn-lt"/>
                <a:ea typeface="+mn-ea"/>
                <a:cs typeface="+mn-cs"/>
                <a:sym typeface="Helvetica"/>
              </a:defRPr>
            </a:pPr>
            <a:r>
              <a:t>*On the left of the dialog box, the principal channels: Stream, Tag, and Messenger, are at the top, and below are additional channels: Accumulator Tag, and 3 variations of Stream.</a:t>
            </a:r>
          </a:p>
          <a:p>
            <a:pPr>
              <a:spcBef>
                <a:spcPts val="1600"/>
              </a:spcBef>
              <a:defRPr sz="2800">
                <a:latin typeface="+mn-lt"/>
                <a:ea typeface="+mn-ea"/>
                <a:cs typeface="+mn-cs"/>
                <a:sym typeface="Helvetica"/>
              </a:defRPr>
            </a:pPr>
            <a:r>
              <a:t>*On the right are the various endpoints available for the selected channel.  They basically vary in the number of extra parameters available.</a:t>
            </a:r>
          </a:p>
          <a:p>
            <a:pPr>
              <a:spcBef>
                <a:spcPts val="1600"/>
              </a:spcBef>
              <a:defRPr sz="2800">
                <a:latin typeface="+mn-lt"/>
                <a:ea typeface="+mn-ea"/>
                <a:cs typeface="+mn-cs"/>
                <a:sym typeface="Helvetica"/>
              </a:defRPr>
            </a:pPr>
            <a:r>
              <a:t>*At the bottom is an animation of the channel functionality and a brief description of the endpoint.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xfrm>
            <a:off x="381000" y="685800"/>
            <a:ext cx="6096000" cy="3429000"/>
          </a:xfrm>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p>
            <a:pPr>
              <a:spcBef>
                <a:spcPts val="1600"/>
              </a:spcBef>
              <a:defRPr sz="2800">
                <a:latin typeface="+mn-lt"/>
                <a:ea typeface="+mn-ea"/>
                <a:cs typeface="+mn-cs"/>
                <a:sym typeface="Helvetica"/>
              </a:defRPr>
            </a:pPr>
            <a:r>
              <a:t>Popup on the Channel output of the Write endpoint, select Create &gt;&gt; Channel Reader… to get a dialog box, select the desired read endpoint, *click OK and the read endpoint is dropped and wired up to the write endpoint.</a:t>
            </a:r>
          </a:p>
          <a:p>
            <a:pPr>
              <a:spcBef>
                <a:spcPts val="1600"/>
              </a:spcBef>
              <a:defRPr sz="2800">
                <a:latin typeface="+mn-lt"/>
                <a:ea typeface="+mn-ea"/>
                <a:cs typeface="+mn-cs"/>
                <a:sym typeface="Helvetica"/>
              </a:defRPr>
            </a:pPr>
            <a:r>
              <a:t>*To change an endpoint popup on it, and select Replace &gt;&gt; Channel Endpoint… which leads to the same dialog box as before.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prstGeom prst="rect">
            <a:avLst/>
          </a:prstGeom>
        </p:spPr>
        <p:txBody>
          <a:bodyPr/>
          <a:lstStyle/>
          <a:p>
            <a:endParaRPr/>
          </a:p>
        </p:txBody>
      </p:sp>
      <p:sp>
        <p:nvSpPr>
          <p:cNvPr id="177" name="Shape 177"/>
          <p:cNvSpPr>
            <a:spLocks noGrp="1"/>
          </p:cNvSpPr>
          <p:nvPr>
            <p:ph type="body" sz="quarter" idx="1"/>
          </p:nvPr>
        </p:nvSpPr>
        <p:spPr>
          <a:prstGeom prst="rect">
            <a:avLst/>
          </a:prstGeom>
        </p:spPr>
        <p:txBody>
          <a:bodyPr/>
          <a:lstStyle/>
          <a:p>
            <a:pPr>
              <a:spcBef>
                <a:spcPts val="1200"/>
              </a:spcBef>
              <a:defRPr sz="2800">
                <a:latin typeface="+mn-lt"/>
                <a:ea typeface="+mn-ea"/>
                <a:cs typeface="+mn-cs"/>
                <a:sym typeface="Helvetica"/>
              </a:defRPr>
            </a:pPr>
            <a:r>
              <a:t>Putting it all together, here’s an example of a Stream channel connecting a producer to a consumer.</a:t>
            </a:r>
          </a:p>
          <a:p>
            <a:pPr>
              <a:spcBef>
                <a:spcPts val="1600"/>
              </a:spcBef>
              <a:defRPr sz="2800">
                <a:latin typeface="+mn-lt"/>
                <a:ea typeface="+mn-ea"/>
                <a:cs typeface="+mn-cs"/>
                <a:sym typeface="Helvetica"/>
              </a:defRPr>
            </a:pPr>
            <a:r>
              <a:t>*Starting with the random number strip chart as the producer loop, popup on the wire, select Create &gt;&gt; Channel Writer…, Stream and Write are already selected by default, click OK.  Wire the Channel over to the consumer loop.  Popup on it, select Create &gt;&gt; Channel Reader…, Stream and Read are already selected, click OK.  Wire the read endpoint output to the second chart.</a:t>
            </a:r>
          </a:p>
          <a:p>
            <a:pPr>
              <a:spcBef>
                <a:spcPts val="1600"/>
              </a:spcBef>
              <a:defRPr sz="2800">
                <a:latin typeface="+mn-lt"/>
                <a:ea typeface="+mn-ea"/>
                <a:cs typeface="+mn-cs"/>
                <a:sym typeface="Helvetica"/>
              </a:defRPr>
            </a:pPr>
            <a:r>
              <a:t>Wire the </a:t>
            </a:r>
            <a:r>
              <a:rPr b="1"/>
              <a:t>last element?</a:t>
            </a:r>
            <a:r>
              <a:t> input to the stop button in the producer loop.  And wire the </a:t>
            </a:r>
            <a:r>
              <a:rPr b="1"/>
              <a:t>last element?</a:t>
            </a:r>
            <a:r>
              <a:t> output to the stop terminal in the consumer loop.</a:t>
            </a:r>
          </a:p>
          <a:p>
            <a:pPr>
              <a:spcBef>
                <a:spcPts val="1600"/>
              </a:spcBef>
              <a:defRPr sz="2800">
                <a:latin typeface="+mn-lt"/>
                <a:ea typeface="+mn-ea"/>
                <a:cs typeface="+mn-cs"/>
                <a:sym typeface="Helvetica"/>
              </a:defRPr>
            </a:pPr>
            <a:r>
              <a:t>Run the VI to see the producer data streamed to the consumer, hit the stop button to see both loops stop.</a:t>
            </a:r>
          </a:p>
          <a:p>
            <a:pPr>
              <a:spcBef>
                <a:spcPts val="1600"/>
              </a:spcBef>
              <a:defRPr sz="2800">
                <a:latin typeface="+mn-lt"/>
                <a:ea typeface="+mn-ea"/>
                <a:cs typeface="+mn-cs"/>
                <a:sym typeface="Helvetica"/>
              </a:defRPr>
            </a:pPr>
            <a:r>
              <a:t>A Stream Channel is like a queue or fifo.  It has a single writer and a single reader.</a:t>
            </a:r>
          </a:p>
          <a:p>
            <a:pPr>
              <a:spcBef>
                <a:spcPts val="1600"/>
              </a:spcBef>
              <a:defRPr sz="2800">
                <a:latin typeface="+mn-lt"/>
                <a:ea typeface="+mn-ea"/>
                <a:cs typeface="+mn-cs"/>
                <a:sym typeface="Helvetica"/>
              </a:defRPr>
            </a:pPr>
            <a:r>
              <a:t>The </a:t>
            </a:r>
            <a:r>
              <a:rPr b="1"/>
              <a:t>Last element</a:t>
            </a:r>
            <a:r>
              <a:t> “sideband communication” makes it easy to stop both loops without having to worry about race conditions or deadlocks.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pPr>
              <a:spcBef>
                <a:spcPts val="1200"/>
              </a:spcBef>
              <a:defRPr sz="2800">
                <a:latin typeface="+mn-lt"/>
                <a:ea typeface="+mn-ea"/>
                <a:cs typeface="+mn-cs"/>
                <a:sym typeface="Helvetica"/>
              </a:defRPr>
            </a:pPr>
            <a:r>
              <a:t>Here is a scenario where there are three non-communicating loops, but you would like to stop them all with a single button.  We can do that with a Tag Channel.</a:t>
            </a:r>
          </a:p>
          <a:p>
            <a:pPr>
              <a:spcBef>
                <a:spcPts val="1200"/>
              </a:spcBef>
              <a:defRPr sz="2800">
                <a:latin typeface="+mn-lt"/>
                <a:ea typeface="+mn-ea"/>
                <a:cs typeface="+mn-cs"/>
                <a:sym typeface="Helvetica"/>
              </a:defRPr>
            </a:pPr>
            <a:r>
              <a:t>*Popup to create a Tag writer in the loop with the stop button.  Wire the Tag Channel to the second loop, popup to create a Tag reader and wire it to the loop stop terminal.  Make a copy of the reader for the third loop, connect it to the Tag Channel and wire it to the loop stop terminal.</a:t>
            </a:r>
          </a:p>
          <a:p>
            <a:pPr>
              <a:spcBef>
                <a:spcPts val="1600"/>
              </a:spcBef>
              <a:defRPr sz="2800">
                <a:latin typeface="+mn-lt"/>
                <a:ea typeface="+mn-ea"/>
                <a:cs typeface="+mn-cs"/>
                <a:sym typeface="Helvetica"/>
              </a:defRPr>
            </a:pPr>
            <a:r>
              <a:t>Run the VI.  When the stop button is clicked, True is written to the Tag and the first loop stops.  The other loops will read the True value and also stop.  In general, they have executed different numbers of iterations because they weren’t synchronized in any way.</a:t>
            </a:r>
          </a:p>
          <a:p>
            <a:pPr>
              <a:spcBef>
                <a:spcPts val="1600"/>
              </a:spcBef>
              <a:defRPr sz="2800">
                <a:latin typeface="+mn-lt"/>
                <a:ea typeface="+mn-ea"/>
                <a:cs typeface="+mn-cs"/>
                <a:sym typeface="Helvetica"/>
              </a:defRPr>
            </a:pPr>
            <a:r>
              <a:t>A Tag is like a global whose scope is limited to the endpoints connected to the Channel.  A Tag can have multiple readers and multiple writers connected.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pPr>
              <a:spcBef>
                <a:spcPts val="1600"/>
              </a:spcBef>
              <a:defRPr sz="2800">
                <a:latin typeface="+mn-lt"/>
                <a:ea typeface="+mn-ea"/>
                <a:cs typeface="+mn-cs"/>
                <a:sym typeface="Helvetica"/>
              </a:defRPr>
            </a:pPr>
            <a:r>
              <a:t>Here’s a more interesting example using Stream Channels: a multi-stage multi-rate FIR filter for resampling an audio waveform.  The 4 filter stages and Both while loops and 4 instances of the reentrant FIR filter stage subVI all run in parallel.</a:t>
            </a:r>
          </a:p>
          <a:p>
            <a:pPr>
              <a:spcBef>
                <a:spcPts val="1600"/>
              </a:spcBef>
              <a:defRPr sz="2800">
                <a:latin typeface="+mn-lt"/>
                <a:ea typeface="+mn-ea"/>
                <a:cs typeface="+mn-cs"/>
                <a:sym typeface="Helvetica"/>
              </a:defRPr>
            </a:pPr>
            <a:r>
              <a:t>Each filter stage is a loop which reads from its input Stream and writes to its output Stream.  The number of samples output can differ from the number of samples input, so that filter stages can run at different rates.  E.g., the leftmost stage interpolates by 2: it produces two outputs for each input.  The next stage decimates by 3 and interpolates by 2.</a:t>
            </a:r>
          </a:p>
          <a:p>
            <a:pPr>
              <a:spcBef>
                <a:spcPts val="1600"/>
              </a:spcBef>
              <a:defRPr sz="2800">
                <a:latin typeface="+mn-lt"/>
                <a:ea typeface="+mn-ea"/>
                <a:cs typeface="+mn-cs"/>
                <a:sym typeface="Helvetica"/>
              </a:defRPr>
            </a:pPr>
            <a:r>
              <a:t>Coefficients, interpolation and decimation factors are normal inputs passed to the filter stage subVI when it is called.  Inside the subVI is a while loop that runs continuously, inputting values from one Stream and outputting values to the other Stream, and finishes when it detects the last data element.</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ni.com"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ni.com"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ni.com"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ni.com" TargetMode="Externa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4" name="image1.jpe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95" y="-33308"/>
            <a:ext cx="24386890" cy="13750055"/>
          </a:xfrm>
          <a:prstGeom prst="rect">
            <a:avLst/>
          </a:prstGeom>
          <a:ln w="12700">
            <a:miter lim="400000"/>
          </a:ln>
        </p:spPr>
      </p:pic>
      <p:sp>
        <p:nvSpPr>
          <p:cNvPr id="15" name="Shape 15"/>
          <p:cNvSpPr/>
          <p:nvPr/>
        </p:nvSpPr>
        <p:spPr>
          <a:xfrm>
            <a:off x="17491890" y="11005739"/>
            <a:ext cx="3226021" cy="691291"/>
          </a:xfrm>
          <a:prstGeom prst="rect">
            <a:avLst/>
          </a:prstGeom>
          <a:solidFill>
            <a:srgbClr val="FFFFFF"/>
          </a:solidFill>
          <a:ln w="12700">
            <a:miter lim="400000"/>
          </a:ln>
        </p:spPr>
        <p:txBody>
          <a:bodyPr tIns="91439" bIns="91439" anchor="ctr"/>
          <a:lstStyle/>
          <a:p>
            <a:pPr algn="ctr">
              <a:defRPr>
                <a:solidFill>
                  <a:srgbClr val="FFFFFF"/>
                </a:solidFill>
                <a:latin typeface="Arial"/>
                <a:ea typeface="Arial"/>
                <a:cs typeface="Arial"/>
                <a:sym typeface="Arial"/>
              </a:defRPr>
            </a:pPr>
            <a:endParaRPr/>
          </a:p>
        </p:txBody>
      </p:sp>
      <p:sp>
        <p:nvSpPr>
          <p:cNvPr id="16" name="Shape 16"/>
          <p:cNvSpPr>
            <a:spLocks noGrp="1"/>
          </p:cNvSpPr>
          <p:nvPr>
            <p:ph type="title"/>
          </p:nvPr>
        </p:nvSpPr>
        <p:spPr>
          <a:xfrm>
            <a:off x="4229105" y="1714499"/>
            <a:ext cx="16106776" cy="5129216"/>
          </a:xfrm>
          <a:prstGeom prst="rect">
            <a:avLst/>
          </a:prstGeom>
        </p:spPr>
        <p:txBody>
          <a:bodyPr lIns="91434" tIns="91434" rIns="91434" bIns="91434" anchor="b">
            <a:normAutofit/>
          </a:bodyPr>
          <a:lstStyle>
            <a:lvl1pPr algn="ctr" defTabSz="642900">
              <a:lnSpc>
                <a:spcPts val="6100"/>
              </a:lnSpc>
              <a:defRPr sz="11800" spc="-393">
                <a:latin typeface="+mn-lt"/>
                <a:ea typeface="+mn-ea"/>
                <a:cs typeface="+mn-cs"/>
                <a:sym typeface="Helvetica"/>
              </a:defRPr>
            </a:lvl1pPr>
          </a:lstStyle>
          <a:p>
            <a:r>
              <a:t>Title Text</a:t>
            </a:r>
          </a:p>
        </p:txBody>
      </p:sp>
      <p:sp>
        <p:nvSpPr>
          <p:cNvPr id="17" name="Shape 17"/>
          <p:cNvSpPr>
            <a:spLocks noGrp="1"/>
          </p:cNvSpPr>
          <p:nvPr>
            <p:ph type="body" sz="half" idx="13"/>
          </p:nvPr>
        </p:nvSpPr>
        <p:spPr>
          <a:xfrm>
            <a:off x="4229105" y="6572249"/>
            <a:ext cx="16106776" cy="5129215"/>
          </a:xfrm>
          <a:prstGeom prst="rect">
            <a:avLst/>
          </a:prstGeom>
        </p:spPr>
        <p:txBody>
          <a:bodyPr lIns="91439" tIns="91439" rIns="91439" bIns="91439">
            <a:normAutofit/>
          </a:bodyPr>
          <a:lstStyle>
            <a:lvl1pPr marL="0" indent="0" algn="ctr" defTabSz="642900">
              <a:spcBef>
                <a:spcPts val="0"/>
              </a:spcBef>
              <a:buClrTx/>
              <a:buSzTx/>
              <a:buFontTx/>
              <a:buNone/>
              <a:defRPr sz="7400" spc="-246">
                <a:solidFill>
                  <a:srgbClr val="0A60A3"/>
                </a:solidFill>
                <a:latin typeface="+mn-lt"/>
                <a:ea typeface="+mn-ea"/>
                <a:cs typeface="+mn-cs"/>
                <a:sym typeface="Helvetica"/>
              </a:defRPr>
            </a:lvl1pPr>
          </a:lstStyle>
          <a:p>
            <a:r>
              <a:t>subtitle</a:t>
            </a:r>
          </a:p>
        </p:txBody>
      </p:sp>
      <p:sp>
        <p:nvSpPr>
          <p:cNvPr id="18" name="Shape 18"/>
          <p:cNvSpPr/>
          <p:nvPr/>
        </p:nvSpPr>
        <p:spPr>
          <a:xfrm>
            <a:off x="934637" y="12661901"/>
            <a:ext cx="1453516" cy="726441"/>
          </a:xfrm>
          <a:prstGeom prst="rect">
            <a:avLst/>
          </a:prstGeom>
          <a:ln w="12700">
            <a:miter lim="400000"/>
          </a:ln>
          <a:extLst>
            <a:ext uri="{C572A759-6A51-4108-AA02-DFA0A04FC94B}">
              <ma14:wrappingTextBoxFlag xmlns="" xmlns:ma14="http://schemas.microsoft.com/office/mac/drawingml/2011/main" val="1"/>
            </a:ext>
          </a:extLst>
        </p:spPr>
        <p:txBody>
          <a:bodyPr wrap="none" lIns="121919" tIns="121919" rIns="121919" bIns="121919">
            <a:spAutoFit/>
          </a:bodyPr>
          <a:lstStyle>
            <a:lvl1pPr defTabSz="1219130">
              <a:defRPr sz="3200" u="sng">
                <a:hlinkClick r:id="rId3"/>
              </a:defRPr>
            </a:lvl1pPr>
          </a:lstStyle>
          <a:p>
            <a:pPr>
              <a:defRPr u="none"/>
            </a:pPr>
            <a:r>
              <a:rPr u="sng">
                <a:hlinkClick r:id="rId3"/>
              </a:rPr>
              <a:t>ni.com</a:t>
            </a:r>
          </a:p>
        </p:txBody>
      </p:sp>
      <p:sp>
        <p:nvSpPr>
          <p:cNvPr id="19" name="Shape 19"/>
          <p:cNvSpPr>
            <a:spLocks noGrp="1"/>
          </p:cNvSpPr>
          <p:nvPr>
            <p:ph type="sldNum" sz="quarter" idx="2"/>
          </p:nvPr>
        </p:nvSpPr>
        <p:spPr>
          <a:xfrm>
            <a:off x="19802233" y="10928985"/>
            <a:ext cx="619369" cy="640081"/>
          </a:xfrm>
          <a:prstGeom prst="rect">
            <a:avLst/>
          </a:prstGeom>
        </p:spPr>
        <p:txBody>
          <a:bodyPr lIns="91439" tIns="91439" rIns="91439" bIns="91439"/>
          <a:lstStyle>
            <a:lvl1pPr algn="r" defTabSz="642900">
              <a:defRPr sz="3000">
                <a:solidFill>
                  <a:srgbClr val="000000"/>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Content Slide">
    <p:spTree>
      <p:nvGrpSpPr>
        <p:cNvPr id="1" name=""/>
        <p:cNvGrpSpPr/>
        <p:nvPr/>
      </p:nvGrpSpPr>
      <p:grpSpPr>
        <a:xfrm>
          <a:off x="0" y="0"/>
          <a:ext cx="0" cy="0"/>
          <a:chOff x="0" y="0"/>
          <a:chExt cx="0" cy="0"/>
        </a:xfrm>
      </p:grpSpPr>
      <p:pic>
        <p:nvPicPr>
          <p:cNvPr id="26" name="image1.jpe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213"/>
            <a:ext cx="24384001" cy="13748427"/>
          </a:xfrm>
          <a:prstGeom prst="rect">
            <a:avLst/>
          </a:prstGeom>
          <a:ln w="12700">
            <a:miter lim="400000"/>
          </a:ln>
        </p:spPr>
      </p:pic>
      <p:sp>
        <p:nvSpPr>
          <p:cNvPr id="27" name="Shape 27"/>
          <p:cNvSpPr/>
          <p:nvPr/>
        </p:nvSpPr>
        <p:spPr>
          <a:xfrm>
            <a:off x="17491890" y="11005739"/>
            <a:ext cx="3226021" cy="691291"/>
          </a:xfrm>
          <a:prstGeom prst="rect">
            <a:avLst/>
          </a:prstGeom>
          <a:solidFill>
            <a:srgbClr val="FFFFFF"/>
          </a:solidFill>
          <a:ln w="12700">
            <a:miter lim="400000"/>
          </a:ln>
        </p:spPr>
        <p:txBody>
          <a:bodyPr tIns="91439" bIns="91439" anchor="ctr"/>
          <a:lstStyle/>
          <a:p>
            <a:pPr algn="ctr">
              <a:defRPr>
                <a:solidFill>
                  <a:srgbClr val="FFFFFF"/>
                </a:solidFill>
                <a:latin typeface="Arial"/>
                <a:ea typeface="Arial"/>
                <a:cs typeface="Arial"/>
                <a:sym typeface="Arial"/>
              </a:defRPr>
            </a:pPr>
            <a:endParaRPr/>
          </a:p>
        </p:txBody>
      </p:sp>
      <p:sp>
        <p:nvSpPr>
          <p:cNvPr id="28" name="Shape 28"/>
          <p:cNvSpPr>
            <a:spLocks noGrp="1"/>
          </p:cNvSpPr>
          <p:nvPr>
            <p:ph type="title"/>
          </p:nvPr>
        </p:nvSpPr>
        <p:spPr>
          <a:xfrm>
            <a:off x="3053939" y="267890"/>
            <a:ext cx="18288001" cy="1718610"/>
          </a:xfrm>
          <a:prstGeom prst="rect">
            <a:avLst/>
          </a:prstGeom>
        </p:spPr>
        <p:txBody>
          <a:bodyPr lIns="91439" tIns="91439" rIns="91439" bIns="91439" anchor="t">
            <a:normAutofit/>
          </a:bodyPr>
          <a:lstStyle>
            <a:lvl1pPr algn="ctr" defTabSz="642900">
              <a:defRPr sz="9000" spc="-281">
                <a:latin typeface="+mn-lt"/>
                <a:ea typeface="+mn-ea"/>
                <a:cs typeface="+mn-cs"/>
                <a:sym typeface="Helvetica"/>
              </a:defRPr>
            </a:lvl1pPr>
          </a:lstStyle>
          <a:p>
            <a:r>
              <a:t>Title Text</a:t>
            </a:r>
          </a:p>
        </p:txBody>
      </p:sp>
      <p:sp>
        <p:nvSpPr>
          <p:cNvPr id="29" name="Shape 29"/>
          <p:cNvSpPr>
            <a:spLocks noGrp="1"/>
          </p:cNvSpPr>
          <p:nvPr>
            <p:ph type="body" idx="1"/>
          </p:nvPr>
        </p:nvSpPr>
        <p:spPr>
          <a:xfrm>
            <a:off x="3896520" y="2685512"/>
            <a:ext cx="16590962" cy="8344976"/>
          </a:xfrm>
          <a:prstGeom prst="rect">
            <a:avLst/>
          </a:prstGeom>
        </p:spPr>
        <p:txBody>
          <a:bodyPr lIns="91434" tIns="91434" rIns="91434" bIns="91434" anchor="ctr">
            <a:normAutofit/>
          </a:bodyPr>
          <a:lstStyle>
            <a:lvl1pPr marL="432595" indent="-432595" defTabSz="642900">
              <a:spcBef>
                <a:spcPts val="700"/>
              </a:spcBef>
              <a:defRPr sz="6000">
                <a:solidFill>
                  <a:srgbClr val="000000"/>
                </a:solidFill>
                <a:latin typeface="+mn-lt"/>
                <a:ea typeface="+mn-ea"/>
                <a:cs typeface="+mn-cs"/>
                <a:sym typeface="Helvetica"/>
              </a:defRPr>
            </a:lvl1pPr>
            <a:lvl2pPr marL="1025633" indent="-569314" defTabSz="642900">
              <a:spcBef>
                <a:spcPts val="700"/>
              </a:spcBef>
              <a:buChar char="-"/>
              <a:defRPr sz="5000">
                <a:solidFill>
                  <a:srgbClr val="000000"/>
                </a:solidFill>
                <a:latin typeface="+mn-lt"/>
                <a:ea typeface="+mn-ea"/>
                <a:cs typeface="+mn-cs"/>
                <a:sym typeface="Helvetica"/>
              </a:defRPr>
            </a:lvl2pPr>
            <a:lvl3pPr marL="1477365" indent="-562495" defTabSz="642900">
              <a:spcBef>
                <a:spcPts val="700"/>
              </a:spcBef>
              <a:buClr>
                <a:srgbClr val="A6AAA9"/>
              </a:buClr>
              <a:buChar char="•"/>
              <a:defRPr sz="4400">
                <a:solidFill>
                  <a:srgbClr val="000000"/>
                </a:solidFill>
                <a:latin typeface="+mn-lt"/>
                <a:ea typeface="+mn-ea"/>
                <a:cs typeface="+mn-cs"/>
                <a:sym typeface="Helvetica"/>
              </a:defRPr>
            </a:lvl3pPr>
            <a:lvl4pPr marL="1923142" indent="-551542" defTabSz="642900">
              <a:spcBef>
                <a:spcPts val="700"/>
              </a:spcBef>
              <a:buChar char="-"/>
              <a:defRPr sz="3800">
                <a:solidFill>
                  <a:srgbClr val="000000"/>
                </a:solidFill>
                <a:latin typeface="+mn-lt"/>
                <a:ea typeface="+mn-ea"/>
                <a:cs typeface="+mn-cs"/>
                <a:sym typeface="Helvetica"/>
              </a:defRPr>
            </a:lvl4pPr>
            <a:lvl5pPr marL="2293155" indent="-464457" defTabSz="642900">
              <a:spcBef>
                <a:spcPts val="700"/>
              </a:spcBef>
              <a:buSzPct val="70000"/>
              <a:buChar char=" "/>
              <a:defRPr sz="3200">
                <a:solidFill>
                  <a:srgbClr val="000000"/>
                </a:solid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30" name="Shape 30"/>
          <p:cNvSpPr/>
          <p:nvPr/>
        </p:nvSpPr>
        <p:spPr>
          <a:xfrm>
            <a:off x="934637" y="12661901"/>
            <a:ext cx="1453516" cy="726441"/>
          </a:xfrm>
          <a:prstGeom prst="rect">
            <a:avLst/>
          </a:prstGeom>
          <a:ln w="12700">
            <a:miter lim="400000"/>
          </a:ln>
          <a:extLst>
            <a:ext uri="{C572A759-6A51-4108-AA02-DFA0A04FC94B}">
              <ma14:wrappingTextBoxFlag xmlns="" xmlns:ma14="http://schemas.microsoft.com/office/mac/drawingml/2011/main" val="1"/>
            </a:ext>
          </a:extLst>
        </p:spPr>
        <p:txBody>
          <a:bodyPr wrap="none" lIns="121919" tIns="121919" rIns="121919" bIns="121919">
            <a:spAutoFit/>
          </a:bodyPr>
          <a:lstStyle>
            <a:lvl1pPr defTabSz="1219130">
              <a:defRPr sz="3200" u="sng">
                <a:hlinkClick r:id="rId3"/>
              </a:defRPr>
            </a:lvl1pPr>
          </a:lstStyle>
          <a:p>
            <a:pPr>
              <a:defRPr u="none"/>
            </a:pPr>
            <a:r>
              <a:rPr u="sng">
                <a:hlinkClick r:id="rId3"/>
              </a:rPr>
              <a:t>ni.com</a:t>
            </a:r>
          </a:p>
        </p:txBody>
      </p:sp>
      <p:sp>
        <p:nvSpPr>
          <p:cNvPr id="31" name="Shape 31"/>
          <p:cNvSpPr>
            <a:spLocks noGrp="1"/>
          </p:cNvSpPr>
          <p:nvPr>
            <p:ph type="sldNum" sz="quarter" idx="2"/>
          </p:nvPr>
        </p:nvSpPr>
        <p:spPr>
          <a:xfrm>
            <a:off x="19802233" y="10928985"/>
            <a:ext cx="619369" cy="640081"/>
          </a:xfrm>
          <a:prstGeom prst="rect">
            <a:avLst/>
          </a:prstGeom>
        </p:spPr>
        <p:txBody>
          <a:bodyPr lIns="91439" tIns="91439" rIns="91439" bIns="91439"/>
          <a:lstStyle>
            <a:lvl1pPr algn="r" defTabSz="642900">
              <a:defRPr sz="3000">
                <a:solidFill>
                  <a:srgbClr val="000000"/>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Movie Content Slide">
    <p:spTree>
      <p:nvGrpSpPr>
        <p:cNvPr id="1" name=""/>
        <p:cNvGrpSpPr/>
        <p:nvPr/>
      </p:nvGrpSpPr>
      <p:grpSpPr>
        <a:xfrm>
          <a:off x="0" y="0"/>
          <a:ext cx="0" cy="0"/>
          <a:chOff x="0" y="0"/>
          <a:chExt cx="0" cy="0"/>
        </a:xfrm>
      </p:grpSpPr>
      <p:sp>
        <p:nvSpPr>
          <p:cNvPr id="38" name="Shape 38"/>
          <p:cNvSpPr/>
          <p:nvPr/>
        </p:nvSpPr>
        <p:spPr>
          <a:xfrm>
            <a:off x="17491890" y="11005739"/>
            <a:ext cx="3226021" cy="691291"/>
          </a:xfrm>
          <a:prstGeom prst="rect">
            <a:avLst/>
          </a:prstGeom>
          <a:solidFill>
            <a:srgbClr val="FFFFFF"/>
          </a:solidFill>
          <a:ln w="12700">
            <a:miter lim="400000"/>
          </a:ln>
        </p:spPr>
        <p:txBody>
          <a:bodyPr tIns="91439" bIns="91439" anchor="ctr"/>
          <a:lstStyle/>
          <a:p>
            <a:pPr algn="ctr">
              <a:defRPr>
                <a:solidFill>
                  <a:srgbClr val="FFFFFF"/>
                </a:solidFill>
                <a:latin typeface="Arial"/>
                <a:ea typeface="Arial"/>
                <a:cs typeface="Arial"/>
                <a:sym typeface="Arial"/>
              </a:defRPr>
            </a:pPr>
            <a:endParaRPr/>
          </a:p>
        </p:txBody>
      </p:sp>
      <p:sp>
        <p:nvSpPr>
          <p:cNvPr id="39" name="Shape 39"/>
          <p:cNvSpPr>
            <a:spLocks noGrp="1"/>
          </p:cNvSpPr>
          <p:nvPr>
            <p:ph type="title"/>
          </p:nvPr>
        </p:nvSpPr>
        <p:spPr>
          <a:xfrm>
            <a:off x="3053939" y="267890"/>
            <a:ext cx="18288001" cy="1718610"/>
          </a:xfrm>
          <a:prstGeom prst="rect">
            <a:avLst/>
          </a:prstGeom>
        </p:spPr>
        <p:txBody>
          <a:bodyPr lIns="91439" tIns="91439" rIns="91439" bIns="91439" anchor="t">
            <a:normAutofit/>
          </a:bodyPr>
          <a:lstStyle>
            <a:lvl1pPr algn="ctr" defTabSz="642900">
              <a:defRPr sz="9000" spc="-281">
                <a:latin typeface="+mn-lt"/>
                <a:ea typeface="+mn-ea"/>
                <a:cs typeface="+mn-cs"/>
                <a:sym typeface="Helvetica"/>
              </a:defRPr>
            </a:lvl1pPr>
          </a:lstStyle>
          <a:p>
            <a:r>
              <a:t>Title Text</a:t>
            </a:r>
          </a:p>
        </p:txBody>
      </p:sp>
      <p:sp>
        <p:nvSpPr>
          <p:cNvPr id="40" name="Shape 40"/>
          <p:cNvSpPr>
            <a:spLocks noGrp="1"/>
          </p:cNvSpPr>
          <p:nvPr>
            <p:ph type="sldNum" sz="quarter" idx="2"/>
          </p:nvPr>
        </p:nvSpPr>
        <p:spPr>
          <a:xfrm>
            <a:off x="19802233" y="10928985"/>
            <a:ext cx="619369" cy="640081"/>
          </a:xfrm>
          <a:prstGeom prst="rect">
            <a:avLst/>
          </a:prstGeom>
        </p:spPr>
        <p:txBody>
          <a:bodyPr lIns="91439" tIns="91439" rIns="91439" bIns="91439"/>
          <a:lstStyle>
            <a:lvl1pPr algn="r" defTabSz="642900">
              <a:defRPr sz="3000">
                <a:solidFill>
                  <a:srgbClr val="000000"/>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External Title and Content">
    <p:spTree>
      <p:nvGrpSpPr>
        <p:cNvPr id="1" name=""/>
        <p:cNvGrpSpPr/>
        <p:nvPr/>
      </p:nvGrpSpPr>
      <p:grpSpPr>
        <a:xfrm>
          <a:off x="0" y="0"/>
          <a:ext cx="0" cy="0"/>
          <a:chOff x="0" y="0"/>
          <a:chExt cx="0" cy="0"/>
        </a:xfrm>
      </p:grpSpPr>
      <p:pic>
        <p:nvPicPr>
          <p:cNvPr id="54" name="image1.jpeg" descr="PPT corporate background 16x9_b.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
            <a:ext cx="24384001" cy="13716001"/>
          </a:xfrm>
          <a:prstGeom prst="rect">
            <a:avLst/>
          </a:prstGeom>
          <a:ln w="12700">
            <a:miter lim="400000"/>
          </a:ln>
        </p:spPr>
      </p:pic>
      <p:sp>
        <p:nvSpPr>
          <p:cNvPr id="55" name="Shape 55"/>
          <p:cNvSpPr>
            <a:spLocks noGrp="1"/>
          </p:cNvSpPr>
          <p:nvPr>
            <p:ph type="sldNum" sz="quarter" idx="2"/>
          </p:nvPr>
        </p:nvSpPr>
        <p:spPr>
          <a:prstGeom prst="rect">
            <a:avLst/>
          </a:prstGeom>
        </p:spPr>
        <p:txBody>
          <a:bodyPr/>
          <a:lstStyle/>
          <a:p>
            <a:fld id="{86CB4B4D-7CA3-9044-876B-883B54F8677D}" type="slidenum">
              <a:t>‹#›</a:t>
            </a:fld>
            <a:endParaRPr/>
          </a:p>
        </p:txBody>
      </p:sp>
      <p:sp>
        <p:nvSpPr>
          <p:cNvPr id="56" name="Shape 56"/>
          <p:cNvSpPr>
            <a:spLocks noGrp="1"/>
          </p:cNvSpPr>
          <p:nvPr>
            <p:ph type="title"/>
          </p:nvPr>
        </p:nvSpPr>
        <p:spPr>
          <a:xfrm>
            <a:off x="1263828" y="285658"/>
            <a:ext cx="21786676" cy="1928185"/>
          </a:xfrm>
          <a:prstGeom prst="rect">
            <a:avLst/>
          </a:prstGeom>
        </p:spPr>
        <p:txBody>
          <a:bodyPr>
            <a:normAutofit/>
          </a:bodyPr>
          <a:lstStyle/>
          <a:p>
            <a:r>
              <a:t>Title Text</a:t>
            </a:r>
          </a:p>
        </p:txBody>
      </p:sp>
      <p:sp>
        <p:nvSpPr>
          <p:cNvPr id="57" name="Shape 57"/>
          <p:cNvSpPr/>
          <p:nvPr/>
        </p:nvSpPr>
        <p:spPr>
          <a:xfrm>
            <a:off x="1301455" y="2552509"/>
            <a:ext cx="21786676" cy="8346441"/>
          </a:xfrm>
          <a:prstGeom prst="rect">
            <a:avLst/>
          </a:prstGeom>
          <a:ln w="12700">
            <a:miter lim="400000"/>
          </a:ln>
          <a:extLst>
            <a:ext uri="{C572A759-6A51-4108-AA02-DFA0A04FC94B}">
              <ma14:wrappingTextBoxFlag xmlns="" xmlns:ma14="http://schemas.microsoft.com/office/mac/drawingml/2011/main" val="1"/>
            </a:ext>
          </a:extLst>
        </p:spPr>
        <p:txBody>
          <a:bodyPr lIns="121919" tIns="121919" rIns="121919" bIns="121919">
            <a:spAutoFit/>
          </a:bodyPr>
          <a:lstStyle/>
          <a:p>
            <a:pPr marL="914400" indent="-914400" defTabSz="1219130">
              <a:buSzPct val="100000"/>
              <a:buAutoNum type="arabicPeriod"/>
              <a:defRPr sz="4800">
                <a:latin typeface="Univers Com 45 Light"/>
                <a:ea typeface="Univers Com 45 Light"/>
                <a:cs typeface="Univers Com 45 Light"/>
                <a:sym typeface="Univers Com 45 Light"/>
              </a:defRPr>
            </a:pPr>
            <a:r>
              <a:t>Help your audience know you</a:t>
            </a:r>
          </a:p>
          <a:p>
            <a:pPr marL="914400" indent="-914400" defTabSz="1219130">
              <a:buSzPct val="100000"/>
              <a:buAutoNum type="arabicPeriod"/>
              <a:defRPr sz="4800">
                <a:latin typeface="Univers Com 45 Light"/>
                <a:ea typeface="Univers Com 45 Light"/>
                <a:cs typeface="Univers Com 45 Light"/>
                <a:sym typeface="Univers Com 45 Light"/>
              </a:defRPr>
            </a:pPr>
            <a:r>
              <a:t>Know your audience</a:t>
            </a:r>
          </a:p>
          <a:p>
            <a:pPr marL="914400" indent="-914400" defTabSz="1219130">
              <a:buSzPct val="100000"/>
              <a:buAutoNum type="arabicPeriod"/>
              <a:defRPr sz="4800">
                <a:latin typeface="Univers Com 45 Light"/>
                <a:ea typeface="Univers Com 45 Light"/>
                <a:cs typeface="Univers Com 45 Light"/>
                <a:sym typeface="Univers Com 45 Light"/>
              </a:defRPr>
            </a:pPr>
            <a:r>
              <a:t>Know the story</a:t>
            </a:r>
          </a:p>
          <a:p>
            <a:pPr marL="914400" indent="-914400" defTabSz="1219130">
              <a:buSzPct val="100000"/>
              <a:buAutoNum type="arabicPeriod"/>
              <a:defRPr sz="4800">
                <a:latin typeface="Univers Com 45 Light"/>
                <a:ea typeface="Univers Com 45 Light"/>
                <a:cs typeface="Univers Com 45 Light"/>
                <a:sym typeface="Univers Com 45 Light"/>
              </a:defRPr>
            </a:pPr>
            <a:r>
              <a:t>Know your story</a:t>
            </a:r>
          </a:p>
          <a:p>
            <a:pPr marL="914400" indent="-914400" defTabSz="1219130">
              <a:buSzPct val="100000"/>
              <a:buAutoNum type="arabicPeriod"/>
              <a:defRPr sz="4800">
                <a:latin typeface="Univers Com 45 Light"/>
                <a:ea typeface="Univers Com 45 Light"/>
                <a:cs typeface="Univers Com 45 Light"/>
                <a:sym typeface="Univers Com 45 Light"/>
              </a:defRPr>
            </a:pPr>
            <a:r>
              <a:t>Know your #1 goal</a:t>
            </a:r>
          </a:p>
          <a:p>
            <a:pPr marL="914400" indent="-914400" defTabSz="1219130">
              <a:buSzPct val="100000"/>
              <a:buAutoNum type="arabicPeriod"/>
              <a:defRPr sz="4800">
                <a:latin typeface="Univers Com 45 Light"/>
                <a:ea typeface="Univers Com 45 Light"/>
                <a:cs typeface="Univers Com 45 Light"/>
                <a:sym typeface="Univers Com 45 Light"/>
              </a:defRPr>
            </a:pPr>
            <a:r>
              <a:t>Know what you don’t know</a:t>
            </a:r>
          </a:p>
          <a:p>
            <a:pPr marL="914400" indent="-914400" defTabSz="1219130">
              <a:buSzPct val="100000"/>
              <a:buAutoNum type="arabicPeriod"/>
              <a:defRPr sz="4800">
                <a:latin typeface="Univers Com 45 Light"/>
                <a:ea typeface="Univers Com 45 Light"/>
                <a:cs typeface="Univers Com 45 Light"/>
                <a:sym typeface="Univers Com 45 Light"/>
              </a:defRPr>
            </a:pPr>
            <a:r>
              <a:t>Know when to tell</a:t>
            </a:r>
          </a:p>
          <a:p>
            <a:pPr marL="914400" indent="-914400" defTabSz="1219130">
              <a:buSzPct val="100000"/>
              <a:buAutoNum type="arabicPeriod"/>
              <a:defRPr sz="4800">
                <a:latin typeface="Univers Com 45 Light"/>
                <a:ea typeface="Univers Com 45 Light"/>
                <a:cs typeface="Univers Com 45 Light"/>
                <a:sym typeface="Univers Com 45 Light"/>
              </a:defRPr>
            </a:pPr>
            <a:r>
              <a:t>Know that simple is better</a:t>
            </a:r>
          </a:p>
          <a:p>
            <a:pPr marL="914400" indent="-914400" defTabSz="1219130">
              <a:buSzPct val="100000"/>
              <a:buAutoNum type="arabicPeriod"/>
              <a:defRPr sz="4800">
                <a:latin typeface="Univers Com 45 Light"/>
                <a:ea typeface="Univers Com 45 Light"/>
                <a:cs typeface="Univers Com 45 Light"/>
                <a:sym typeface="Univers Com 45 Light"/>
              </a:defRPr>
            </a:pPr>
            <a:r>
              <a:t>Know your timing</a:t>
            </a:r>
          </a:p>
          <a:p>
            <a:pPr marL="914400" indent="-914400" defTabSz="1219130">
              <a:buSzPct val="100000"/>
              <a:buAutoNum type="arabicPeriod"/>
              <a:defRPr sz="4800">
                <a:latin typeface="Univers Com 45 Light"/>
                <a:ea typeface="Univers Com 45 Light"/>
                <a:cs typeface="Univers Com 45 Light"/>
                <a:sym typeface="Univers Com 45 Light"/>
              </a:defRPr>
            </a:pPr>
            <a:r>
              <a:t>Know what you want the audience to do next</a:t>
            </a:r>
          </a:p>
        </p:txBody>
      </p:sp>
      <p:sp>
        <p:nvSpPr>
          <p:cNvPr id="58" name="Shape 58"/>
          <p:cNvSpPr/>
          <p:nvPr/>
        </p:nvSpPr>
        <p:spPr>
          <a:xfrm>
            <a:off x="934637" y="12661901"/>
            <a:ext cx="1453516" cy="726441"/>
          </a:xfrm>
          <a:prstGeom prst="rect">
            <a:avLst/>
          </a:prstGeom>
          <a:ln w="12700">
            <a:miter lim="400000"/>
          </a:ln>
          <a:extLst>
            <a:ext uri="{C572A759-6A51-4108-AA02-DFA0A04FC94B}">
              <ma14:wrappingTextBoxFlag xmlns="" xmlns:ma14="http://schemas.microsoft.com/office/mac/drawingml/2011/main" val="1"/>
            </a:ext>
          </a:extLst>
        </p:spPr>
        <p:txBody>
          <a:bodyPr wrap="none" lIns="121919" tIns="121919" rIns="121919" bIns="121919">
            <a:spAutoFit/>
          </a:bodyPr>
          <a:lstStyle>
            <a:lvl1pPr defTabSz="1219130">
              <a:defRPr sz="3200" u="sng">
                <a:hlinkClick r:id="rId3"/>
              </a:defRPr>
            </a:lvl1pPr>
          </a:lstStyle>
          <a:p>
            <a:pPr>
              <a:defRPr u="none"/>
            </a:pPr>
            <a:r>
              <a:rPr u="sng">
                <a:hlinkClick r:id="rId3"/>
              </a:rPr>
              <a:t>ni.com</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Intro Slide">
    <p:spTree>
      <p:nvGrpSpPr>
        <p:cNvPr id="1" name=""/>
        <p:cNvGrpSpPr/>
        <p:nvPr/>
      </p:nvGrpSpPr>
      <p:grpSpPr>
        <a:xfrm>
          <a:off x="0" y="0"/>
          <a:ext cx="0" cy="0"/>
          <a:chOff x="0" y="0"/>
          <a:chExt cx="0" cy="0"/>
        </a:xfrm>
      </p:grpSpPr>
      <p:pic>
        <p:nvPicPr>
          <p:cNvPr id="76" name="image2.jpg" descr="PPT-corporate-background-16x9_wlogo.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
            <a:ext cx="24384001" cy="13716001"/>
          </a:xfrm>
          <a:prstGeom prst="rect">
            <a:avLst/>
          </a:prstGeom>
          <a:ln w="12700">
            <a:miter lim="400000"/>
          </a:ln>
        </p:spPr>
      </p:pic>
      <p:sp>
        <p:nvSpPr>
          <p:cNvPr id="77" name="Shape 77"/>
          <p:cNvSpPr/>
          <p:nvPr/>
        </p:nvSpPr>
        <p:spPr>
          <a:xfrm>
            <a:off x="934637" y="12661901"/>
            <a:ext cx="1453516" cy="726441"/>
          </a:xfrm>
          <a:prstGeom prst="rect">
            <a:avLst/>
          </a:prstGeom>
          <a:ln w="12700">
            <a:miter lim="400000"/>
          </a:ln>
          <a:extLst>
            <a:ext uri="{C572A759-6A51-4108-AA02-DFA0A04FC94B}">
              <ma14:wrappingTextBoxFlag xmlns="" xmlns:ma14="http://schemas.microsoft.com/office/mac/drawingml/2011/main" val="1"/>
            </a:ext>
          </a:extLst>
        </p:spPr>
        <p:txBody>
          <a:bodyPr wrap="none" lIns="121919" tIns="121919" rIns="121919" bIns="121919">
            <a:spAutoFit/>
          </a:bodyPr>
          <a:lstStyle>
            <a:lvl1pPr defTabSz="1219130">
              <a:defRPr sz="3200" u="sng">
                <a:hlinkClick r:id="rId3"/>
              </a:defRPr>
            </a:lvl1pPr>
          </a:lstStyle>
          <a:p>
            <a:pPr>
              <a:defRPr u="none"/>
            </a:pPr>
            <a:r>
              <a:rPr u="sng">
                <a:hlinkClick r:id="rId3"/>
              </a:rPr>
              <a:t>ni.com</a:t>
            </a:r>
          </a:p>
        </p:txBody>
      </p:sp>
      <p:sp>
        <p:nvSpPr>
          <p:cNvPr id="78" name="Shape 78"/>
          <p:cNvSpPr>
            <a:spLocks noGrp="1"/>
          </p:cNvSpPr>
          <p:nvPr>
            <p:ph type="sldNum" sz="quarter" idx="2"/>
          </p:nvPr>
        </p:nvSpPr>
        <p:spPr>
          <a:xfrm>
            <a:off x="11785599" y="12344399"/>
            <a:ext cx="5689601" cy="736601"/>
          </a:xfrm>
          <a:prstGeom prst="rect">
            <a:avLst/>
          </a:prstGeom>
        </p:spPr>
        <p:txBody>
          <a:bodyPr lIns="121919" tIns="121919" rIns="121919" bIns="121919"/>
          <a:lstStyle>
            <a:lvl1pPr algn="r">
              <a:defRPr sz="3200">
                <a:solidFill>
                  <a:srgbClr val="000000"/>
                </a:solidFill>
                <a:latin typeface="Univers Com 45 Light"/>
                <a:ea typeface="Univers Com 45 Light"/>
                <a:cs typeface="Univers Com 45 Light"/>
                <a:sym typeface="Univers Com 45 Light"/>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3_External Title Slide">
    <p:spTree>
      <p:nvGrpSpPr>
        <p:cNvPr id="1" name=""/>
        <p:cNvGrpSpPr/>
        <p:nvPr/>
      </p:nvGrpSpPr>
      <p:grpSpPr>
        <a:xfrm>
          <a:off x="0" y="0"/>
          <a:ext cx="0" cy="0"/>
          <a:chOff x="0" y="0"/>
          <a:chExt cx="0" cy="0"/>
        </a:xfrm>
      </p:grpSpPr>
      <p:pic>
        <p:nvPicPr>
          <p:cNvPr id="95" name="image3.jpeg" descr="PPT corporate background 16x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
            <a:ext cx="24384001" cy="13716001"/>
          </a:xfrm>
          <a:prstGeom prst="rect">
            <a:avLst/>
          </a:prstGeom>
          <a:ln w="12700">
            <a:miter lim="400000"/>
          </a:ln>
        </p:spPr>
      </p:pic>
      <p:sp>
        <p:nvSpPr>
          <p:cNvPr id="96" name="Shape 96"/>
          <p:cNvSpPr>
            <a:spLocks noGrp="1"/>
          </p:cNvSpPr>
          <p:nvPr>
            <p:ph type="title"/>
          </p:nvPr>
        </p:nvSpPr>
        <p:spPr>
          <a:xfrm>
            <a:off x="1219199" y="1842439"/>
            <a:ext cx="21945600" cy="4996511"/>
          </a:xfrm>
          <a:prstGeom prst="rect">
            <a:avLst/>
          </a:prstGeom>
        </p:spPr>
        <p:txBody>
          <a:bodyPr anchor="b">
            <a:normAutofit/>
          </a:bodyPr>
          <a:lstStyle>
            <a:lvl1pPr algn="ctr">
              <a:lnSpc>
                <a:spcPts val="11700"/>
              </a:lnSpc>
              <a:defRPr sz="9200" spc="-394"/>
            </a:lvl1pPr>
          </a:lstStyle>
          <a:p>
            <a:r>
              <a:t>Title Text</a:t>
            </a:r>
          </a:p>
        </p:txBody>
      </p:sp>
      <p:sp>
        <p:nvSpPr>
          <p:cNvPr id="97" name="Shape 97"/>
          <p:cNvSpPr>
            <a:spLocks noGrp="1"/>
          </p:cNvSpPr>
          <p:nvPr>
            <p:ph type="body" sz="quarter" idx="1"/>
          </p:nvPr>
        </p:nvSpPr>
        <p:spPr>
          <a:xfrm>
            <a:off x="1219199" y="6862898"/>
            <a:ext cx="21945601" cy="1542550"/>
          </a:xfrm>
          <a:prstGeom prst="rect">
            <a:avLst/>
          </a:prstGeom>
        </p:spPr>
        <p:txBody>
          <a:bodyPr>
            <a:normAutofit/>
          </a:bodyPr>
          <a:lstStyle>
            <a:lvl1pPr marL="0" indent="0" algn="ctr">
              <a:buClrTx/>
              <a:buSzTx/>
              <a:buFontTx/>
              <a:buNone/>
              <a:defRPr>
                <a:solidFill>
                  <a:srgbClr val="7B7B7B"/>
                </a:solidFill>
              </a:defRPr>
            </a:lvl1pPr>
            <a:lvl2pPr marL="0" indent="457173" algn="ctr">
              <a:buClrTx/>
              <a:buSzTx/>
              <a:buFontTx/>
              <a:buNone/>
              <a:defRPr>
                <a:solidFill>
                  <a:srgbClr val="7B7B7B"/>
                </a:solidFill>
              </a:defRPr>
            </a:lvl2pPr>
            <a:lvl3pPr marL="0" indent="914347" algn="ctr">
              <a:buClrTx/>
              <a:buSzTx/>
              <a:buFontTx/>
              <a:buNone/>
              <a:defRPr>
                <a:solidFill>
                  <a:srgbClr val="7B7B7B"/>
                </a:solidFill>
              </a:defRPr>
            </a:lvl3pPr>
            <a:lvl4pPr marL="0" indent="1371522" algn="ctr">
              <a:buClrTx/>
              <a:buSzTx/>
              <a:buFontTx/>
              <a:buNone/>
              <a:defRPr>
                <a:solidFill>
                  <a:srgbClr val="7B7B7B"/>
                </a:solidFill>
              </a:defRPr>
            </a:lvl4pPr>
            <a:lvl5pPr algn="ctr">
              <a:buClrTx/>
              <a:buFontTx/>
              <a:defRPr>
                <a:solidFill>
                  <a:srgbClr val="7B7B7B"/>
                </a:solidFill>
              </a:defRPr>
            </a:lvl5pPr>
          </a:lstStyle>
          <a:p>
            <a:r>
              <a:t>Body Level One</a:t>
            </a:r>
          </a:p>
          <a:p>
            <a:pPr lvl="1"/>
            <a:r>
              <a:t>Body Level Two</a:t>
            </a:r>
          </a:p>
          <a:p>
            <a:pPr lvl="2"/>
            <a:r>
              <a:t>Body Level Three</a:t>
            </a:r>
          </a:p>
          <a:p>
            <a:pPr lvl="3"/>
            <a:r>
              <a:t>Body Level Four</a:t>
            </a:r>
          </a:p>
          <a:p>
            <a:pPr lvl="4"/>
            <a:r>
              <a:t>Body Level Five</a:t>
            </a:r>
          </a:p>
        </p:txBody>
      </p:sp>
      <p:sp>
        <p:nvSpPr>
          <p:cNvPr id="98" name="Shape 98"/>
          <p:cNvSpPr/>
          <p:nvPr/>
        </p:nvSpPr>
        <p:spPr>
          <a:xfrm>
            <a:off x="934637" y="12661901"/>
            <a:ext cx="1453516" cy="726441"/>
          </a:xfrm>
          <a:prstGeom prst="rect">
            <a:avLst/>
          </a:prstGeom>
          <a:ln w="12700">
            <a:miter lim="400000"/>
          </a:ln>
          <a:extLst>
            <a:ext uri="{C572A759-6A51-4108-AA02-DFA0A04FC94B}">
              <ma14:wrappingTextBoxFlag xmlns="" xmlns:ma14="http://schemas.microsoft.com/office/mac/drawingml/2011/main" val="1"/>
            </a:ext>
          </a:extLst>
        </p:spPr>
        <p:txBody>
          <a:bodyPr wrap="none" lIns="121919" tIns="121919" rIns="121919" bIns="121919">
            <a:spAutoFit/>
          </a:bodyPr>
          <a:lstStyle>
            <a:lvl1pPr defTabSz="1219130">
              <a:defRPr sz="3200">
                <a:latin typeface="Univers LT Std 45 Light"/>
                <a:ea typeface="Univers LT Std 45 Light"/>
                <a:cs typeface="Univers LT Std 45 Light"/>
                <a:sym typeface="Univers LT Std 45 Light"/>
              </a:defRPr>
            </a:lvl1pPr>
          </a:lstStyle>
          <a:p>
            <a:r>
              <a:t>ni.com</a:t>
            </a:r>
          </a:p>
        </p:txBody>
      </p:sp>
      <p:sp>
        <p:nvSpPr>
          <p:cNvPr id="99" name="Shape 99"/>
          <p:cNvSpPr>
            <a:spLocks noGrp="1"/>
          </p:cNvSpPr>
          <p:nvPr>
            <p:ph type="sldNum" sz="quarter" idx="2"/>
          </p:nvPr>
        </p:nvSpPr>
        <p:spPr>
          <a:xfrm>
            <a:off x="11785599" y="12344399"/>
            <a:ext cx="5689601" cy="736601"/>
          </a:xfrm>
          <a:prstGeom prst="rect">
            <a:avLst/>
          </a:prstGeom>
        </p:spPr>
        <p:txBody>
          <a:bodyPr lIns="121919" tIns="121919" rIns="121919" bIns="121919"/>
          <a:lstStyle>
            <a:lvl1pPr algn="r">
              <a:defRPr sz="3200">
                <a:solidFill>
                  <a:srgbClr val="000000"/>
                </a:solidFill>
                <a:latin typeface="Univers Com 45 Light"/>
                <a:ea typeface="Univers Com 45 Light"/>
                <a:cs typeface="Univers Com 45 Light"/>
                <a:sym typeface="Univers Com 45 Light"/>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jpeg" descr="PPT corporate background 16x9_b.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 y="-1"/>
            <a:ext cx="24384001" cy="13716001"/>
          </a:xfrm>
          <a:prstGeom prst="rect">
            <a:avLst/>
          </a:prstGeom>
          <a:ln w="12700">
            <a:miter lim="400000"/>
          </a:ln>
        </p:spPr>
      </p:pic>
      <p:sp>
        <p:nvSpPr>
          <p:cNvPr id="3" name="Shape 3"/>
          <p:cNvSpPr>
            <a:spLocks noGrp="1"/>
          </p:cNvSpPr>
          <p:nvPr>
            <p:ph type="sldNum" sz="quarter" idx="2"/>
          </p:nvPr>
        </p:nvSpPr>
        <p:spPr>
          <a:xfrm>
            <a:off x="11865974" y="12627624"/>
            <a:ext cx="652060" cy="675625"/>
          </a:xfrm>
          <a:prstGeom prst="rect">
            <a:avLst/>
          </a:prstGeom>
          <a:ln w="12700">
            <a:miter lim="400000"/>
          </a:ln>
        </p:spPr>
        <p:txBody>
          <a:bodyPr wrap="none" lIns="121911" tIns="121911" rIns="121911" bIns="121911" anchor="ctr">
            <a:spAutoFit/>
          </a:bodyPr>
          <a:lstStyle>
            <a:lvl1pPr algn="ctr" defTabSz="1219130">
              <a:defRPr sz="2800">
                <a:solidFill>
                  <a:srgbClr val="FFFFFF"/>
                </a:solidFill>
                <a:latin typeface="Univers LT Std 45 Light"/>
                <a:ea typeface="Univers LT Std 45 Light"/>
                <a:cs typeface="Univers LT Std 45 Light"/>
                <a:sym typeface="Univers LT Std 45 Light"/>
              </a:defRPr>
            </a:lvl1pPr>
          </a:lstStyle>
          <a:p>
            <a:fld id="{86CB4B4D-7CA3-9044-876B-883B54F8677D}" type="slidenum">
              <a:t>‹#›</a:t>
            </a:fld>
            <a:endParaRPr/>
          </a:p>
        </p:txBody>
      </p:sp>
      <p:sp>
        <p:nvSpPr>
          <p:cNvPr id="4" name="Shape 4"/>
          <p:cNvSpPr/>
          <p:nvPr/>
        </p:nvSpPr>
        <p:spPr>
          <a:xfrm>
            <a:off x="934637" y="12661901"/>
            <a:ext cx="1453516" cy="726441"/>
          </a:xfrm>
          <a:prstGeom prst="rect">
            <a:avLst/>
          </a:prstGeom>
          <a:ln w="12700">
            <a:miter lim="400000"/>
          </a:ln>
          <a:extLst>
            <a:ext uri="{C572A759-6A51-4108-AA02-DFA0A04FC94B}">
              <ma14:wrappingTextBoxFlag xmlns="" xmlns:ma14="http://schemas.microsoft.com/office/mac/drawingml/2011/main" val="1"/>
            </a:ext>
          </a:extLst>
        </p:spPr>
        <p:txBody>
          <a:bodyPr wrap="none" lIns="121919" tIns="121919" rIns="121919" bIns="121919">
            <a:spAutoFit/>
          </a:bodyPr>
          <a:lstStyle>
            <a:lvl1pPr defTabSz="1219130">
              <a:defRPr sz="3200">
                <a:latin typeface="Univers LT Std 45 Light"/>
                <a:ea typeface="Univers LT Std 45 Light"/>
                <a:cs typeface="Univers LT Std 45 Light"/>
                <a:sym typeface="Univers LT Std 45 Light"/>
              </a:defRPr>
            </a:lvl1pPr>
          </a:lstStyle>
          <a:p>
            <a:r>
              <a:t>ni.com</a:t>
            </a:r>
          </a:p>
        </p:txBody>
      </p:sp>
      <p:pic>
        <p:nvPicPr>
          <p:cNvPr id="5" name="image5.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 y="-1"/>
            <a:ext cx="24453119" cy="13757186"/>
          </a:xfrm>
          <a:prstGeom prst="rect">
            <a:avLst/>
          </a:prstGeom>
          <a:ln w="12700">
            <a:miter lim="400000"/>
          </a:ln>
        </p:spPr>
      </p:pic>
      <p:sp>
        <p:nvSpPr>
          <p:cNvPr id="6" name="Shape 6"/>
          <p:cNvSpPr>
            <a:spLocks noGrp="1"/>
          </p:cNvSpPr>
          <p:nvPr>
            <p:ph type="title"/>
          </p:nvPr>
        </p:nvSpPr>
        <p:spPr>
          <a:xfrm>
            <a:off x="1219199" y="184149"/>
            <a:ext cx="21945601" cy="301625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r>
              <a:t>Title Text</a:t>
            </a:r>
          </a:p>
        </p:txBody>
      </p:sp>
      <p:sp>
        <p:nvSpPr>
          <p:cNvPr id="7" name="Shape 7"/>
          <p:cNvSpPr>
            <a:spLocks noGrp="1"/>
          </p:cNvSpPr>
          <p:nvPr>
            <p:ph type="body" idx="1"/>
          </p:nvPr>
        </p:nvSpPr>
        <p:spPr>
          <a:xfrm>
            <a:off x="1219199" y="3200399"/>
            <a:ext cx="21945601" cy="105156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5" r:id="rId5"/>
    <p:sldLayoutId id="2147483657" r:id="rId6"/>
  </p:sldLayoutIdLst>
  <p:transition spd="med"/>
  <p:txStyles>
    <p:titleStyle>
      <a:lvl1pPr marL="0" marR="0" indent="0" algn="l" defTabSz="1219130" latinLnBrk="0">
        <a:lnSpc>
          <a:spcPct val="100000"/>
        </a:lnSpc>
        <a:spcBef>
          <a:spcPts val="0"/>
        </a:spcBef>
        <a:spcAft>
          <a:spcPts val="0"/>
        </a:spcAft>
        <a:buClrTx/>
        <a:buSzTx/>
        <a:buFontTx/>
        <a:buNone/>
        <a:tabLst/>
        <a:defRPr sz="7400" b="0" i="0" u="none" strike="noStrike" cap="none" spc="-132" baseline="0">
          <a:ln>
            <a:noFill/>
          </a:ln>
          <a:solidFill>
            <a:srgbClr val="0A60A3"/>
          </a:solidFill>
          <a:uFillTx/>
          <a:latin typeface="Univers Com 45 Light"/>
          <a:ea typeface="Univers Com 45 Light"/>
          <a:cs typeface="Univers Com 45 Light"/>
          <a:sym typeface="Univers Com 45 Light"/>
        </a:defRPr>
      </a:lvl1pPr>
      <a:lvl2pPr marL="0" marR="0" indent="0" algn="l" defTabSz="1219130" latinLnBrk="0">
        <a:lnSpc>
          <a:spcPct val="100000"/>
        </a:lnSpc>
        <a:spcBef>
          <a:spcPts val="0"/>
        </a:spcBef>
        <a:spcAft>
          <a:spcPts val="0"/>
        </a:spcAft>
        <a:buClrTx/>
        <a:buSzTx/>
        <a:buFontTx/>
        <a:buNone/>
        <a:tabLst/>
        <a:defRPr sz="7400" b="0" i="0" u="none" strike="noStrike" cap="none" spc="-132" baseline="0">
          <a:ln>
            <a:noFill/>
          </a:ln>
          <a:solidFill>
            <a:srgbClr val="0A60A3"/>
          </a:solidFill>
          <a:uFillTx/>
          <a:latin typeface="Univers Com 45 Light"/>
          <a:ea typeface="Univers Com 45 Light"/>
          <a:cs typeface="Univers Com 45 Light"/>
          <a:sym typeface="Univers Com 45 Light"/>
        </a:defRPr>
      </a:lvl2pPr>
      <a:lvl3pPr marL="0" marR="0" indent="0" algn="l" defTabSz="1219130" latinLnBrk="0">
        <a:lnSpc>
          <a:spcPct val="100000"/>
        </a:lnSpc>
        <a:spcBef>
          <a:spcPts val="0"/>
        </a:spcBef>
        <a:spcAft>
          <a:spcPts val="0"/>
        </a:spcAft>
        <a:buClrTx/>
        <a:buSzTx/>
        <a:buFontTx/>
        <a:buNone/>
        <a:tabLst/>
        <a:defRPr sz="7400" b="0" i="0" u="none" strike="noStrike" cap="none" spc="-132" baseline="0">
          <a:ln>
            <a:noFill/>
          </a:ln>
          <a:solidFill>
            <a:srgbClr val="0A60A3"/>
          </a:solidFill>
          <a:uFillTx/>
          <a:latin typeface="Univers Com 45 Light"/>
          <a:ea typeface="Univers Com 45 Light"/>
          <a:cs typeface="Univers Com 45 Light"/>
          <a:sym typeface="Univers Com 45 Light"/>
        </a:defRPr>
      </a:lvl3pPr>
      <a:lvl4pPr marL="0" marR="0" indent="0" algn="l" defTabSz="1219130" latinLnBrk="0">
        <a:lnSpc>
          <a:spcPct val="100000"/>
        </a:lnSpc>
        <a:spcBef>
          <a:spcPts val="0"/>
        </a:spcBef>
        <a:spcAft>
          <a:spcPts val="0"/>
        </a:spcAft>
        <a:buClrTx/>
        <a:buSzTx/>
        <a:buFontTx/>
        <a:buNone/>
        <a:tabLst/>
        <a:defRPr sz="7400" b="0" i="0" u="none" strike="noStrike" cap="none" spc="-132" baseline="0">
          <a:ln>
            <a:noFill/>
          </a:ln>
          <a:solidFill>
            <a:srgbClr val="0A60A3"/>
          </a:solidFill>
          <a:uFillTx/>
          <a:latin typeface="Univers Com 45 Light"/>
          <a:ea typeface="Univers Com 45 Light"/>
          <a:cs typeface="Univers Com 45 Light"/>
          <a:sym typeface="Univers Com 45 Light"/>
        </a:defRPr>
      </a:lvl4pPr>
      <a:lvl5pPr marL="0" marR="0" indent="0" algn="l" defTabSz="1219130" latinLnBrk="0">
        <a:lnSpc>
          <a:spcPct val="100000"/>
        </a:lnSpc>
        <a:spcBef>
          <a:spcPts val="0"/>
        </a:spcBef>
        <a:spcAft>
          <a:spcPts val="0"/>
        </a:spcAft>
        <a:buClrTx/>
        <a:buSzTx/>
        <a:buFontTx/>
        <a:buNone/>
        <a:tabLst/>
        <a:defRPr sz="7400" b="0" i="0" u="none" strike="noStrike" cap="none" spc="-132" baseline="0">
          <a:ln>
            <a:noFill/>
          </a:ln>
          <a:solidFill>
            <a:srgbClr val="0A60A3"/>
          </a:solidFill>
          <a:uFillTx/>
          <a:latin typeface="Univers Com 45 Light"/>
          <a:ea typeface="Univers Com 45 Light"/>
          <a:cs typeface="Univers Com 45 Light"/>
          <a:sym typeface="Univers Com 45 Light"/>
        </a:defRPr>
      </a:lvl5pPr>
      <a:lvl6pPr marL="0" marR="0" indent="0" algn="l" defTabSz="1219130" latinLnBrk="0">
        <a:lnSpc>
          <a:spcPct val="100000"/>
        </a:lnSpc>
        <a:spcBef>
          <a:spcPts val="0"/>
        </a:spcBef>
        <a:spcAft>
          <a:spcPts val="0"/>
        </a:spcAft>
        <a:buClrTx/>
        <a:buSzTx/>
        <a:buFontTx/>
        <a:buNone/>
        <a:tabLst/>
        <a:defRPr sz="7400" b="0" i="0" u="none" strike="noStrike" cap="none" spc="-132" baseline="0">
          <a:ln>
            <a:noFill/>
          </a:ln>
          <a:solidFill>
            <a:srgbClr val="0A60A3"/>
          </a:solidFill>
          <a:uFillTx/>
          <a:latin typeface="Univers Com 45 Light"/>
          <a:ea typeface="Univers Com 45 Light"/>
          <a:cs typeface="Univers Com 45 Light"/>
          <a:sym typeface="Univers Com 45 Light"/>
        </a:defRPr>
      </a:lvl6pPr>
      <a:lvl7pPr marL="0" marR="0" indent="0" algn="l" defTabSz="1219130" latinLnBrk="0">
        <a:lnSpc>
          <a:spcPct val="100000"/>
        </a:lnSpc>
        <a:spcBef>
          <a:spcPts val="0"/>
        </a:spcBef>
        <a:spcAft>
          <a:spcPts val="0"/>
        </a:spcAft>
        <a:buClrTx/>
        <a:buSzTx/>
        <a:buFontTx/>
        <a:buNone/>
        <a:tabLst/>
        <a:defRPr sz="7400" b="0" i="0" u="none" strike="noStrike" cap="none" spc="-132" baseline="0">
          <a:ln>
            <a:noFill/>
          </a:ln>
          <a:solidFill>
            <a:srgbClr val="0A60A3"/>
          </a:solidFill>
          <a:uFillTx/>
          <a:latin typeface="Univers Com 45 Light"/>
          <a:ea typeface="Univers Com 45 Light"/>
          <a:cs typeface="Univers Com 45 Light"/>
          <a:sym typeface="Univers Com 45 Light"/>
        </a:defRPr>
      </a:lvl7pPr>
      <a:lvl8pPr marL="0" marR="0" indent="0" algn="l" defTabSz="1219130" latinLnBrk="0">
        <a:lnSpc>
          <a:spcPct val="100000"/>
        </a:lnSpc>
        <a:spcBef>
          <a:spcPts val="0"/>
        </a:spcBef>
        <a:spcAft>
          <a:spcPts val="0"/>
        </a:spcAft>
        <a:buClrTx/>
        <a:buSzTx/>
        <a:buFontTx/>
        <a:buNone/>
        <a:tabLst/>
        <a:defRPr sz="7400" b="0" i="0" u="none" strike="noStrike" cap="none" spc="-132" baseline="0">
          <a:ln>
            <a:noFill/>
          </a:ln>
          <a:solidFill>
            <a:srgbClr val="0A60A3"/>
          </a:solidFill>
          <a:uFillTx/>
          <a:latin typeface="Univers Com 45 Light"/>
          <a:ea typeface="Univers Com 45 Light"/>
          <a:cs typeface="Univers Com 45 Light"/>
          <a:sym typeface="Univers Com 45 Light"/>
        </a:defRPr>
      </a:lvl8pPr>
      <a:lvl9pPr marL="0" marR="0" indent="0" algn="l" defTabSz="1219130" latinLnBrk="0">
        <a:lnSpc>
          <a:spcPct val="100000"/>
        </a:lnSpc>
        <a:spcBef>
          <a:spcPts val="0"/>
        </a:spcBef>
        <a:spcAft>
          <a:spcPts val="0"/>
        </a:spcAft>
        <a:buClrTx/>
        <a:buSzTx/>
        <a:buFontTx/>
        <a:buNone/>
        <a:tabLst/>
        <a:defRPr sz="7400" b="0" i="0" u="none" strike="noStrike" cap="none" spc="-132" baseline="0">
          <a:ln>
            <a:noFill/>
          </a:ln>
          <a:solidFill>
            <a:srgbClr val="0A60A3"/>
          </a:solidFill>
          <a:uFillTx/>
          <a:latin typeface="Univers Com 45 Light"/>
          <a:ea typeface="Univers Com 45 Light"/>
          <a:cs typeface="Univers Com 45 Light"/>
          <a:sym typeface="Univers Com 45 Light"/>
        </a:defRPr>
      </a:lvl9pPr>
    </p:titleStyle>
    <p:bodyStyle>
      <a:lvl1pPr marL="449898" marR="0" indent="-449898" algn="l" defTabSz="1219130" latinLnBrk="0">
        <a:lnSpc>
          <a:spcPct val="100000"/>
        </a:lnSpc>
        <a:spcBef>
          <a:spcPts val="1300"/>
        </a:spcBef>
        <a:spcAft>
          <a:spcPts val="0"/>
        </a:spcAft>
        <a:buClr>
          <a:srgbClr val="808080"/>
        </a:buClr>
        <a:buSzPct val="70000"/>
        <a:buFont typeface="Arial"/>
        <a:buChar char="•"/>
        <a:tabLst/>
        <a:defRPr sz="5200" b="0" i="0" u="none" strike="noStrike" cap="none" spc="0" baseline="0">
          <a:ln>
            <a:noFill/>
          </a:ln>
          <a:solidFill>
            <a:srgbClr val="3D3D3D"/>
          </a:solidFill>
          <a:uFillTx/>
          <a:latin typeface="Univers Com 45 Light"/>
          <a:ea typeface="Univers Com 45 Light"/>
          <a:cs typeface="Univers Com 45 Light"/>
          <a:sym typeface="Univers Com 45 Light"/>
        </a:defRPr>
      </a:lvl1pPr>
      <a:lvl2pPr marL="994579" marR="0" indent="-538260" algn="l" defTabSz="1219130" latinLnBrk="0">
        <a:lnSpc>
          <a:spcPct val="100000"/>
        </a:lnSpc>
        <a:spcBef>
          <a:spcPts val="1300"/>
        </a:spcBef>
        <a:spcAft>
          <a:spcPts val="0"/>
        </a:spcAft>
        <a:buClr>
          <a:srgbClr val="808080"/>
        </a:buClr>
        <a:buSzPct val="70000"/>
        <a:buFont typeface="Arial"/>
        <a:buChar char="•"/>
        <a:tabLst/>
        <a:defRPr sz="5200" b="0" i="0" u="none" strike="noStrike" cap="none" spc="0" baseline="0">
          <a:ln>
            <a:noFill/>
          </a:ln>
          <a:solidFill>
            <a:srgbClr val="3D3D3D"/>
          </a:solidFill>
          <a:uFillTx/>
          <a:latin typeface="Univers Com 45 Light"/>
          <a:ea typeface="Univers Com 45 Light"/>
          <a:cs typeface="Univers Com 45 Light"/>
          <a:sym typeface="Univers Com 45 Light"/>
        </a:defRPr>
      </a:lvl2pPr>
      <a:lvl3pPr marL="1458770" marR="0" indent="-543900" algn="l" defTabSz="1219130" latinLnBrk="0">
        <a:lnSpc>
          <a:spcPct val="100000"/>
        </a:lnSpc>
        <a:spcBef>
          <a:spcPts val="1300"/>
        </a:spcBef>
        <a:spcAft>
          <a:spcPts val="0"/>
        </a:spcAft>
        <a:buClr>
          <a:srgbClr val="808080"/>
        </a:buClr>
        <a:buSzPct val="70000"/>
        <a:buFont typeface="Arial"/>
        <a:buChar char="o"/>
        <a:tabLst/>
        <a:defRPr sz="5200" b="0" i="0" u="none" strike="noStrike" cap="none" spc="0" baseline="0">
          <a:ln>
            <a:noFill/>
          </a:ln>
          <a:solidFill>
            <a:srgbClr val="3D3D3D"/>
          </a:solidFill>
          <a:uFillTx/>
          <a:latin typeface="Univers Com 45 Light"/>
          <a:ea typeface="Univers Com 45 Light"/>
          <a:cs typeface="Univers Com 45 Light"/>
          <a:sym typeface="Univers Com 45 Light"/>
        </a:defRPr>
      </a:lvl3pPr>
      <a:lvl4pPr marL="2285870" marR="0" indent="-914347" algn="l" defTabSz="1219130" latinLnBrk="0">
        <a:lnSpc>
          <a:spcPct val="100000"/>
        </a:lnSpc>
        <a:spcBef>
          <a:spcPts val="1300"/>
        </a:spcBef>
        <a:spcAft>
          <a:spcPts val="0"/>
        </a:spcAft>
        <a:buClr>
          <a:srgbClr val="808080"/>
        </a:buClr>
        <a:buSzPct val="70000"/>
        <a:buFont typeface="Arial"/>
        <a:buChar char="–"/>
        <a:tabLst/>
        <a:defRPr sz="5200" b="0" i="0" u="none" strike="noStrike" cap="none" spc="0" baseline="0">
          <a:ln>
            <a:noFill/>
          </a:ln>
          <a:solidFill>
            <a:srgbClr val="3D3D3D"/>
          </a:solidFill>
          <a:uFillTx/>
          <a:latin typeface="Univers Com 45 Light"/>
          <a:ea typeface="Univers Com 45 Light"/>
          <a:cs typeface="Univers Com 45 Light"/>
          <a:sym typeface="Univers Com 45 Light"/>
        </a:defRPr>
      </a:lvl4pPr>
      <a:lvl5pPr marL="0" marR="0" indent="1828698" algn="l" defTabSz="1219130" latinLnBrk="0">
        <a:lnSpc>
          <a:spcPct val="100000"/>
        </a:lnSpc>
        <a:spcBef>
          <a:spcPts val="1300"/>
        </a:spcBef>
        <a:spcAft>
          <a:spcPts val="0"/>
        </a:spcAft>
        <a:buClr>
          <a:srgbClr val="808080"/>
        </a:buClr>
        <a:buSzTx/>
        <a:buFont typeface="Arial"/>
        <a:buNone/>
        <a:tabLst/>
        <a:defRPr sz="5200" b="0" i="0" u="none" strike="noStrike" cap="none" spc="0" baseline="0">
          <a:ln>
            <a:noFill/>
          </a:ln>
          <a:solidFill>
            <a:srgbClr val="3D3D3D"/>
          </a:solidFill>
          <a:uFillTx/>
          <a:latin typeface="Univers Com 45 Light"/>
          <a:ea typeface="Univers Com 45 Light"/>
          <a:cs typeface="Univers Com 45 Light"/>
          <a:sym typeface="Univers Com 45 Light"/>
        </a:defRPr>
      </a:lvl5pPr>
      <a:lvl6pPr marL="2880198" marR="0" indent="-594326" algn="l" defTabSz="1219130" latinLnBrk="0">
        <a:lnSpc>
          <a:spcPct val="100000"/>
        </a:lnSpc>
        <a:spcBef>
          <a:spcPts val="1300"/>
        </a:spcBef>
        <a:spcAft>
          <a:spcPts val="0"/>
        </a:spcAft>
        <a:buClr>
          <a:srgbClr val="808080"/>
        </a:buClr>
        <a:buSzPct val="100000"/>
        <a:buFont typeface="Arial"/>
        <a:buChar char="•"/>
        <a:tabLst/>
        <a:defRPr sz="5200" b="0" i="0" u="none" strike="noStrike" cap="none" spc="0" baseline="0">
          <a:ln>
            <a:noFill/>
          </a:ln>
          <a:solidFill>
            <a:srgbClr val="3D3D3D"/>
          </a:solidFill>
          <a:uFillTx/>
          <a:latin typeface="Univers Com 45 Light"/>
          <a:ea typeface="Univers Com 45 Light"/>
          <a:cs typeface="Univers Com 45 Light"/>
          <a:sym typeface="Univers Com 45 Light"/>
        </a:defRPr>
      </a:lvl6pPr>
      <a:lvl7pPr marL="3337372" marR="0" indent="-594326" algn="l" defTabSz="1219130" latinLnBrk="0">
        <a:lnSpc>
          <a:spcPct val="100000"/>
        </a:lnSpc>
        <a:spcBef>
          <a:spcPts val="1300"/>
        </a:spcBef>
        <a:spcAft>
          <a:spcPts val="0"/>
        </a:spcAft>
        <a:buClr>
          <a:srgbClr val="808080"/>
        </a:buClr>
        <a:buSzPct val="100000"/>
        <a:buFont typeface="Arial"/>
        <a:buChar char="•"/>
        <a:tabLst/>
        <a:defRPr sz="5200" b="0" i="0" u="none" strike="noStrike" cap="none" spc="0" baseline="0">
          <a:ln>
            <a:noFill/>
          </a:ln>
          <a:solidFill>
            <a:srgbClr val="3D3D3D"/>
          </a:solidFill>
          <a:uFillTx/>
          <a:latin typeface="Univers Com 45 Light"/>
          <a:ea typeface="Univers Com 45 Light"/>
          <a:cs typeface="Univers Com 45 Light"/>
          <a:sym typeface="Univers Com 45 Light"/>
        </a:defRPr>
      </a:lvl7pPr>
      <a:lvl8pPr marL="3794546" marR="0" indent="-594326" algn="l" defTabSz="1219130" latinLnBrk="0">
        <a:lnSpc>
          <a:spcPct val="100000"/>
        </a:lnSpc>
        <a:spcBef>
          <a:spcPts val="1300"/>
        </a:spcBef>
        <a:spcAft>
          <a:spcPts val="0"/>
        </a:spcAft>
        <a:buClr>
          <a:srgbClr val="808080"/>
        </a:buClr>
        <a:buSzPct val="100000"/>
        <a:buFont typeface="Arial"/>
        <a:buChar char="•"/>
        <a:tabLst/>
        <a:defRPr sz="5200" b="0" i="0" u="none" strike="noStrike" cap="none" spc="0" baseline="0">
          <a:ln>
            <a:noFill/>
          </a:ln>
          <a:solidFill>
            <a:srgbClr val="3D3D3D"/>
          </a:solidFill>
          <a:uFillTx/>
          <a:latin typeface="Univers Com 45 Light"/>
          <a:ea typeface="Univers Com 45 Light"/>
          <a:cs typeface="Univers Com 45 Light"/>
          <a:sym typeface="Univers Com 45 Light"/>
        </a:defRPr>
      </a:lvl8pPr>
      <a:lvl9pPr marL="4251719" marR="0" indent="-594325" algn="l" defTabSz="1219130" latinLnBrk="0">
        <a:lnSpc>
          <a:spcPct val="100000"/>
        </a:lnSpc>
        <a:spcBef>
          <a:spcPts val="1300"/>
        </a:spcBef>
        <a:spcAft>
          <a:spcPts val="0"/>
        </a:spcAft>
        <a:buClr>
          <a:srgbClr val="808080"/>
        </a:buClr>
        <a:buSzPct val="100000"/>
        <a:buFont typeface="Arial"/>
        <a:buChar char="•"/>
        <a:tabLst/>
        <a:defRPr sz="5200" b="0" i="0" u="none" strike="noStrike" cap="none" spc="0" baseline="0">
          <a:ln>
            <a:noFill/>
          </a:ln>
          <a:solidFill>
            <a:srgbClr val="3D3D3D"/>
          </a:solidFill>
          <a:uFillTx/>
          <a:latin typeface="Univers Com 45 Light"/>
          <a:ea typeface="Univers Com 45 Light"/>
          <a:cs typeface="Univers Com 45 Light"/>
          <a:sym typeface="Univers Com 45 Light"/>
        </a:defRPr>
      </a:lvl9pPr>
    </p:bodyStyle>
    <p:otherStyle>
      <a:lvl1pPr marL="0" marR="0" indent="0" algn="ctr" defTabSz="1219130" latinLnBrk="0">
        <a:lnSpc>
          <a:spcPct val="100000"/>
        </a:lnSpc>
        <a:spcBef>
          <a:spcPts val="0"/>
        </a:spcBef>
        <a:spcAft>
          <a:spcPts val="0"/>
        </a:spcAft>
        <a:buClrTx/>
        <a:buSzTx/>
        <a:buFontTx/>
        <a:buNone/>
        <a:tabLst/>
        <a:defRPr sz="2800" b="0" i="0" u="none" strike="noStrike" cap="none" spc="0" baseline="0">
          <a:ln>
            <a:noFill/>
          </a:ln>
          <a:solidFill>
            <a:schemeClr val="tx1"/>
          </a:solidFill>
          <a:uFillTx/>
          <a:latin typeface="+mn-lt"/>
          <a:ea typeface="+mn-ea"/>
          <a:cs typeface="+mn-cs"/>
          <a:sym typeface="Univers LT Std 45 Light"/>
        </a:defRPr>
      </a:lvl1pPr>
      <a:lvl2pPr marL="0" marR="0" indent="457173" algn="ctr" defTabSz="1219130" latinLnBrk="0">
        <a:lnSpc>
          <a:spcPct val="100000"/>
        </a:lnSpc>
        <a:spcBef>
          <a:spcPts val="0"/>
        </a:spcBef>
        <a:spcAft>
          <a:spcPts val="0"/>
        </a:spcAft>
        <a:buClrTx/>
        <a:buSzTx/>
        <a:buFontTx/>
        <a:buNone/>
        <a:tabLst/>
        <a:defRPr sz="2800" b="0" i="0" u="none" strike="noStrike" cap="none" spc="0" baseline="0">
          <a:ln>
            <a:noFill/>
          </a:ln>
          <a:solidFill>
            <a:schemeClr val="tx1"/>
          </a:solidFill>
          <a:uFillTx/>
          <a:latin typeface="+mn-lt"/>
          <a:ea typeface="+mn-ea"/>
          <a:cs typeface="+mn-cs"/>
          <a:sym typeface="Univers LT Std 45 Light"/>
        </a:defRPr>
      </a:lvl2pPr>
      <a:lvl3pPr marL="0" marR="0" indent="914347" algn="ctr" defTabSz="1219130" latinLnBrk="0">
        <a:lnSpc>
          <a:spcPct val="100000"/>
        </a:lnSpc>
        <a:spcBef>
          <a:spcPts val="0"/>
        </a:spcBef>
        <a:spcAft>
          <a:spcPts val="0"/>
        </a:spcAft>
        <a:buClrTx/>
        <a:buSzTx/>
        <a:buFontTx/>
        <a:buNone/>
        <a:tabLst/>
        <a:defRPr sz="2800" b="0" i="0" u="none" strike="noStrike" cap="none" spc="0" baseline="0">
          <a:ln>
            <a:noFill/>
          </a:ln>
          <a:solidFill>
            <a:schemeClr val="tx1"/>
          </a:solidFill>
          <a:uFillTx/>
          <a:latin typeface="+mn-lt"/>
          <a:ea typeface="+mn-ea"/>
          <a:cs typeface="+mn-cs"/>
          <a:sym typeface="Univers LT Std 45 Light"/>
        </a:defRPr>
      </a:lvl3pPr>
      <a:lvl4pPr marL="0" marR="0" indent="1371522" algn="ctr" defTabSz="1219130" latinLnBrk="0">
        <a:lnSpc>
          <a:spcPct val="100000"/>
        </a:lnSpc>
        <a:spcBef>
          <a:spcPts val="0"/>
        </a:spcBef>
        <a:spcAft>
          <a:spcPts val="0"/>
        </a:spcAft>
        <a:buClrTx/>
        <a:buSzTx/>
        <a:buFontTx/>
        <a:buNone/>
        <a:tabLst/>
        <a:defRPr sz="2800" b="0" i="0" u="none" strike="noStrike" cap="none" spc="0" baseline="0">
          <a:ln>
            <a:noFill/>
          </a:ln>
          <a:solidFill>
            <a:schemeClr val="tx1"/>
          </a:solidFill>
          <a:uFillTx/>
          <a:latin typeface="+mn-lt"/>
          <a:ea typeface="+mn-ea"/>
          <a:cs typeface="+mn-cs"/>
          <a:sym typeface="Univers LT Std 45 Light"/>
        </a:defRPr>
      </a:lvl4pPr>
      <a:lvl5pPr marL="0" marR="0" indent="1828698" algn="ctr" defTabSz="1219130" latinLnBrk="0">
        <a:lnSpc>
          <a:spcPct val="100000"/>
        </a:lnSpc>
        <a:spcBef>
          <a:spcPts val="0"/>
        </a:spcBef>
        <a:spcAft>
          <a:spcPts val="0"/>
        </a:spcAft>
        <a:buClrTx/>
        <a:buSzTx/>
        <a:buFontTx/>
        <a:buNone/>
        <a:tabLst/>
        <a:defRPr sz="2800" b="0" i="0" u="none" strike="noStrike" cap="none" spc="0" baseline="0">
          <a:ln>
            <a:noFill/>
          </a:ln>
          <a:solidFill>
            <a:schemeClr val="tx1"/>
          </a:solidFill>
          <a:uFillTx/>
          <a:latin typeface="+mn-lt"/>
          <a:ea typeface="+mn-ea"/>
          <a:cs typeface="+mn-cs"/>
          <a:sym typeface="Univers LT Std 45 Light"/>
        </a:defRPr>
      </a:lvl5pPr>
      <a:lvl6pPr marL="0" marR="0" indent="2285871" algn="ctr" defTabSz="1219130" latinLnBrk="0">
        <a:lnSpc>
          <a:spcPct val="100000"/>
        </a:lnSpc>
        <a:spcBef>
          <a:spcPts val="0"/>
        </a:spcBef>
        <a:spcAft>
          <a:spcPts val="0"/>
        </a:spcAft>
        <a:buClrTx/>
        <a:buSzTx/>
        <a:buFontTx/>
        <a:buNone/>
        <a:tabLst/>
        <a:defRPr sz="2800" b="0" i="0" u="none" strike="noStrike" cap="none" spc="0" baseline="0">
          <a:ln>
            <a:noFill/>
          </a:ln>
          <a:solidFill>
            <a:schemeClr val="tx1"/>
          </a:solidFill>
          <a:uFillTx/>
          <a:latin typeface="+mn-lt"/>
          <a:ea typeface="+mn-ea"/>
          <a:cs typeface="+mn-cs"/>
          <a:sym typeface="Univers LT Std 45 Light"/>
        </a:defRPr>
      </a:lvl6pPr>
      <a:lvl7pPr marL="0" marR="0" indent="2743045" algn="ctr" defTabSz="1219130" latinLnBrk="0">
        <a:lnSpc>
          <a:spcPct val="100000"/>
        </a:lnSpc>
        <a:spcBef>
          <a:spcPts val="0"/>
        </a:spcBef>
        <a:spcAft>
          <a:spcPts val="0"/>
        </a:spcAft>
        <a:buClrTx/>
        <a:buSzTx/>
        <a:buFontTx/>
        <a:buNone/>
        <a:tabLst/>
        <a:defRPr sz="2800" b="0" i="0" u="none" strike="noStrike" cap="none" spc="0" baseline="0">
          <a:ln>
            <a:noFill/>
          </a:ln>
          <a:solidFill>
            <a:schemeClr val="tx1"/>
          </a:solidFill>
          <a:uFillTx/>
          <a:latin typeface="+mn-lt"/>
          <a:ea typeface="+mn-ea"/>
          <a:cs typeface="+mn-cs"/>
          <a:sym typeface="Univers LT Std 45 Light"/>
        </a:defRPr>
      </a:lvl7pPr>
      <a:lvl8pPr marL="0" marR="0" indent="3200219" algn="ctr" defTabSz="1219130" latinLnBrk="0">
        <a:lnSpc>
          <a:spcPct val="100000"/>
        </a:lnSpc>
        <a:spcBef>
          <a:spcPts val="0"/>
        </a:spcBef>
        <a:spcAft>
          <a:spcPts val="0"/>
        </a:spcAft>
        <a:buClrTx/>
        <a:buSzTx/>
        <a:buFontTx/>
        <a:buNone/>
        <a:tabLst/>
        <a:defRPr sz="2800" b="0" i="0" u="none" strike="noStrike" cap="none" spc="0" baseline="0">
          <a:ln>
            <a:noFill/>
          </a:ln>
          <a:solidFill>
            <a:schemeClr val="tx1"/>
          </a:solidFill>
          <a:uFillTx/>
          <a:latin typeface="+mn-lt"/>
          <a:ea typeface="+mn-ea"/>
          <a:cs typeface="+mn-cs"/>
          <a:sym typeface="Univers LT Std 45 Light"/>
        </a:defRPr>
      </a:lvl8pPr>
      <a:lvl9pPr marL="0" marR="0" indent="3657393" algn="ctr" defTabSz="1219130" latinLnBrk="0">
        <a:lnSpc>
          <a:spcPct val="100000"/>
        </a:lnSpc>
        <a:spcBef>
          <a:spcPts val="0"/>
        </a:spcBef>
        <a:spcAft>
          <a:spcPts val="0"/>
        </a:spcAft>
        <a:buClrTx/>
        <a:buSzTx/>
        <a:buFontTx/>
        <a:buNone/>
        <a:tabLst/>
        <a:defRPr sz="2800" b="0" i="0" u="none" strike="noStrike" cap="none" spc="0" baseline="0">
          <a:ln>
            <a:noFill/>
          </a:ln>
          <a:solidFill>
            <a:schemeClr val="tx1"/>
          </a:solidFill>
          <a:uFillTx/>
          <a:latin typeface="+mn-lt"/>
          <a:ea typeface="+mn-ea"/>
          <a:cs typeface="+mn-cs"/>
          <a:sym typeface="Univers LT Std 45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3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43.tif"/><Relationship Id="rId3" Type="http://schemas.openxmlformats.org/officeDocument/2006/relationships/image" Target="../media/image39.tif"/><Relationship Id="rId7" Type="http://schemas.openxmlformats.org/officeDocument/2006/relationships/image" Target="../media/image42.t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tif"/><Relationship Id="rId11" Type="http://schemas.openxmlformats.org/officeDocument/2006/relationships/image" Target="../media/image46.tif"/><Relationship Id="rId5" Type="http://schemas.openxmlformats.org/officeDocument/2006/relationships/image" Target="../media/image12.gif"/><Relationship Id="rId10" Type="http://schemas.openxmlformats.org/officeDocument/2006/relationships/image" Target="../media/image45.tif"/><Relationship Id="rId4" Type="http://schemas.openxmlformats.org/officeDocument/2006/relationships/image" Target="../media/image40.tif"/><Relationship Id="rId9" Type="http://schemas.openxmlformats.org/officeDocument/2006/relationships/image" Target="../media/image44.tif"/></Relationships>
</file>

<file path=ppt/slides/_rels/slide17.xml.rels><?xml version="1.0" encoding="UTF-8" standalone="yes"?>
<Relationships xmlns="http://schemas.openxmlformats.org/package/2006/relationships"><Relationship Id="rId8" Type="http://schemas.openxmlformats.org/officeDocument/2006/relationships/image" Target="../media/image52.tif"/><Relationship Id="rId3" Type="http://schemas.openxmlformats.org/officeDocument/2006/relationships/image" Target="../media/image47.tif"/><Relationship Id="rId7" Type="http://schemas.openxmlformats.org/officeDocument/2006/relationships/image" Target="../media/image51.t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tif"/><Relationship Id="rId5" Type="http://schemas.openxmlformats.org/officeDocument/2006/relationships/image" Target="../media/image49.gif"/><Relationship Id="rId4" Type="http://schemas.openxmlformats.org/officeDocument/2006/relationships/image" Target="../media/image48.tif"/><Relationship Id="rId9" Type="http://schemas.openxmlformats.org/officeDocument/2006/relationships/image" Target="../media/image53.tif"/></Relationships>
</file>

<file path=ppt/slides/_rels/slide18.xml.rels><?xml version="1.0" encoding="UTF-8" standalone="yes"?>
<Relationships xmlns="http://schemas.openxmlformats.org/package/2006/relationships"><Relationship Id="rId8" Type="http://schemas.openxmlformats.org/officeDocument/2006/relationships/image" Target="../media/image59.tif"/><Relationship Id="rId3" Type="http://schemas.openxmlformats.org/officeDocument/2006/relationships/image" Target="../media/image54.png"/><Relationship Id="rId7" Type="http://schemas.openxmlformats.org/officeDocument/2006/relationships/image" Target="../media/image58.gif"/><Relationship Id="rId12" Type="http://schemas.openxmlformats.org/officeDocument/2006/relationships/image" Target="../media/image63.t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7.tif"/><Relationship Id="rId11" Type="http://schemas.openxmlformats.org/officeDocument/2006/relationships/image" Target="../media/image62.tif"/><Relationship Id="rId5" Type="http://schemas.openxmlformats.org/officeDocument/2006/relationships/image" Target="../media/image56.png"/><Relationship Id="rId10" Type="http://schemas.openxmlformats.org/officeDocument/2006/relationships/image" Target="../media/image61.tif"/><Relationship Id="rId4" Type="http://schemas.openxmlformats.org/officeDocument/2006/relationships/image" Target="../media/image55.png"/><Relationship Id="rId9" Type="http://schemas.openxmlformats.org/officeDocument/2006/relationships/image" Target="../media/image60.tif"/></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76.tif"/><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notesSlide" Target="../notesSlides/notesSlide21.xml"/><Relationship Id="rId16"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tif"/><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notesSlide" Target="../notesSlides/notesSlide25.xml"/><Relationship Id="rId16"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png"/><Relationship Id="rId19" Type="http://schemas.openxmlformats.org/officeDocument/2006/relationships/image" Target="../media/image102.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2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Screen Shot 2016-02-01 at 4.39.53 PM.png"/>
          <p:cNvPicPr>
            <a:picLocks noChangeAspect="1"/>
          </p:cNvPicPr>
          <p:nvPr/>
        </p:nvPicPr>
        <p:blipFill>
          <a:blip r:embed="rId3">
            <a:extLst/>
          </a:blip>
          <a:stretch>
            <a:fillRect/>
          </a:stretch>
        </p:blipFill>
        <p:spPr>
          <a:xfrm>
            <a:off x="2238678" y="1545530"/>
            <a:ext cx="10959517" cy="13716001"/>
          </a:xfrm>
          <a:prstGeom prst="rect">
            <a:avLst/>
          </a:prstGeom>
          <a:ln w="12700">
            <a:miter lim="400000"/>
          </a:ln>
        </p:spPr>
      </p:pic>
      <p:pic>
        <p:nvPicPr>
          <p:cNvPr id="185" name="Screen Shot 2016-02-01 at 4.40.49 PM.png"/>
          <p:cNvPicPr>
            <a:picLocks noChangeAspect="1"/>
          </p:cNvPicPr>
          <p:nvPr/>
        </p:nvPicPr>
        <p:blipFill>
          <a:blip r:embed="rId4">
            <a:extLst/>
          </a:blip>
          <a:stretch>
            <a:fillRect/>
          </a:stretch>
        </p:blipFill>
        <p:spPr>
          <a:xfrm>
            <a:off x="6038329" y="6822871"/>
            <a:ext cx="15287626" cy="3964783"/>
          </a:xfrm>
          <a:prstGeom prst="rect">
            <a:avLst/>
          </a:prstGeom>
          <a:ln w="12700">
            <a:miter lim="400000"/>
          </a:ln>
        </p:spPr>
      </p:pic>
      <p:sp>
        <p:nvSpPr>
          <p:cNvPr id="186" name="Shape 186"/>
          <p:cNvSpPr>
            <a:spLocks noGrp="1"/>
          </p:cNvSpPr>
          <p:nvPr>
            <p:ph type="title"/>
          </p:nvPr>
        </p:nvSpPr>
        <p:spPr>
          <a:prstGeom prst="rect">
            <a:avLst/>
          </a:prstGeom>
        </p:spPr>
        <p:txBody>
          <a:bodyPr/>
          <a:lstStyle/>
          <a:p>
            <a:r>
              <a:t>Multi-stage Multi-rate FIR Filter</a:t>
            </a:r>
          </a:p>
        </p:txBody>
      </p:sp>
      <p:sp>
        <p:nvSpPr>
          <p:cNvPr id="187" name="Shape 187"/>
          <p:cNvSpPr/>
          <p:nvPr/>
        </p:nvSpPr>
        <p:spPr>
          <a:xfrm flipV="1">
            <a:off x="15345042" y="9668616"/>
            <a:ext cx="1" cy="1591927"/>
          </a:xfrm>
          <a:prstGeom prst="line">
            <a:avLst/>
          </a:prstGeom>
          <a:ln w="25400">
            <a:solidFill>
              <a:srgbClr val="000000"/>
            </a:solidFill>
            <a:miter lim="400000"/>
            <a:tailEnd type="triangle"/>
          </a:ln>
        </p:spPr>
        <p:txBody>
          <a:bodyPr lIns="0" tIns="0" rIns="0" bIns="0"/>
          <a:lstStyle/>
          <a:p>
            <a:pPr defTabSz="642937">
              <a:defRPr sz="1600"/>
            </a:pPr>
            <a:endParaRPr/>
          </a:p>
        </p:txBody>
      </p:sp>
      <p:sp>
        <p:nvSpPr>
          <p:cNvPr id="188" name="Shape 188"/>
          <p:cNvSpPr/>
          <p:nvPr/>
        </p:nvSpPr>
        <p:spPr>
          <a:xfrm>
            <a:off x="13031206" y="11244992"/>
            <a:ext cx="4627672" cy="1072357"/>
          </a:xfrm>
          <a:prstGeom prst="rect">
            <a:avLst/>
          </a:prstGeom>
          <a:ln w="12700">
            <a:miter lim="400000"/>
          </a:ln>
          <a:extLst>
            <a:ext uri="{C572A759-6A51-4108-AA02-DFA0A04FC94B}">
              <ma14:wrappingTextBoxFlag xmlns="" xmlns:ma14="http://schemas.microsoft.com/office/mac/drawingml/2011/main" val="1"/>
            </a:ext>
          </a:extLst>
        </p:spPr>
        <p:txBody>
          <a:bodyPr wrap="none" lIns="53578" tIns="53578" rIns="53578" bIns="53578" anchor="ctr">
            <a:spAutoFit/>
          </a:bodyPr>
          <a:lstStyle/>
          <a:p>
            <a:pPr algn="ctr" defTabSz="438149">
              <a:defRPr sz="3200"/>
            </a:pPr>
            <a:r>
              <a:t>filter stage</a:t>
            </a:r>
          </a:p>
          <a:p>
            <a:pPr algn="ctr" defTabSz="438149">
              <a:defRPr sz="3200"/>
            </a:pPr>
            <a:r>
              <a:t>normal re-entrant subVI</a:t>
            </a:r>
          </a:p>
        </p:txBody>
      </p:sp>
      <p:sp>
        <p:nvSpPr>
          <p:cNvPr id="189" name="Shape 189"/>
          <p:cNvSpPr/>
          <p:nvPr/>
        </p:nvSpPr>
        <p:spPr>
          <a:xfrm>
            <a:off x="13951094" y="3255299"/>
            <a:ext cx="6850646" cy="1397001"/>
          </a:xfrm>
          <a:prstGeom prst="rect">
            <a:avLst/>
          </a:prstGeom>
          <a:ln w="12700">
            <a:miter lim="400000"/>
          </a:ln>
          <a:extLst>
            <a:ext uri="{C572A759-6A51-4108-AA02-DFA0A04FC94B}">
              <ma14:wrappingTextBoxFlag xmlns="" xmlns:ma14="http://schemas.microsoft.com/office/mac/drawingml/2011/main" val="1"/>
            </a:ext>
          </a:extLst>
        </p:spPr>
        <p:txBody>
          <a:bodyPr wrap="none" lIns="53578" tIns="53578" rIns="53578" bIns="53578" anchor="ctr">
            <a:spAutoFit/>
          </a:bodyPr>
          <a:lstStyle/>
          <a:p>
            <a:pPr defTabSz="438149">
              <a:defRPr sz="4200">
                <a:solidFill>
                  <a:srgbClr val="0A61A3"/>
                </a:solidFill>
              </a:defRPr>
            </a:pPr>
            <a:r>
              <a:t>4 subVI instances &amp; 2 loops</a:t>
            </a:r>
          </a:p>
          <a:p>
            <a:pPr defTabSz="438149">
              <a:defRPr sz="4200">
                <a:solidFill>
                  <a:srgbClr val="0A61A3"/>
                </a:solidFill>
              </a:defRPr>
            </a:pPr>
            <a:r>
              <a:t>all execute in parallel</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Screen Shot 2016-02-01 at 4.47.11 PM.png"/>
          <p:cNvPicPr>
            <a:picLocks noChangeAspect="1"/>
          </p:cNvPicPr>
          <p:nvPr/>
        </p:nvPicPr>
        <p:blipFill>
          <a:blip r:embed="rId3">
            <a:extLst/>
          </a:blip>
          <a:stretch>
            <a:fillRect/>
          </a:stretch>
        </p:blipFill>
        <p:spPr>
          <a:xfrm>
            <a:off x="2548433" y="1194206"/>
            <a:ext cx="10036969" cy="7054454"/>
          </a:xfrm>
          <a:prstGeom prst="rect">
            <a:avLst/>
          </a:prstGeom>
          <a:ln w="12700">
            <a:miter lim="400000"/>
          </a:ln>
        </p:spPr>
      </p:pic>
      <p:sp>
        <p:nvSpPr>
          <p:cNvPr id="194" name="Shape 194"/>
          <p:cNvSpPr>
            <a:spLocks noGrp="1"/>
          </p:cNvSpPr>
          <p:nvPr>
            <p:ph type="title"/>
          </p:nvPr>
        </p:nvSpPr>
        <p:spPr>
          <a:prstGeom prst="rect">
            <a:avLst/>
          </a:prstGeom>
        </p:spPr>
        <p:txBody>
          <a:bodyPr/>
          <a:lstStyle/>
          <a:p>
            <a:r>
              <a:t>FIR Filter</a:t>
            </a:r>
          </a:p>
        </p:txBody>
      </p:sp>
      <p:pic>
        <p:nvPicPr>
          <p:cNvPr id="195" name="Screen Shot 2016-02-01 at 4.48.12 PM.png"/>
          <p:cNvPicPr>
            <a:picLocks noChangeAspect="1"/>
          </p:cNvPicPr>
          <p:nvPr/>
        </p:nvPicPr>
        <p:blipFill>
          <a:blip r:embed="rId4">
            <a:extLst/>
          </a:blip>
          <a:stretch>
            <a:fillRect/>
          </a:stretch>
        </p:blipFill>
        <p:spPr>
          <a:xfrm>
            <a:off x="3048000" y="5507867"/>
            <a:ext cx="18288000" cy="5021567"/>
          </a:xfrm>
          <a:prstGeom prst="rect">
            <a:avLst/>
          </a:prstGeom>
          <a:ln w="12700">
            <a:miter lim="400000"/>
          </a:ln>
        </p:spPr>
      </p:pic>
      <p:sp>
        <p:nvSpPr>
          <p:cNvPr id="196" name="Shape 196"/>
          <p:cNvSpPr/>
          <p:nvPr/>
        </p:nvSpPr>
        <p:spPr>
          <a:xfrm flipH="1" flipV="1">
            <a:off x="18770874" y="8811367"/>
            <a:ext cx="429512" cy="2124422"/>
          </a:xfrm>
          <a:prstGeom prst="line">
            <a:avLst/>
          </a:prstGeom>
          <a:ln w="25400">
            <a:solidFill>
              <a:srgbClr val="000000"/>
            </a:solidFill>
            <a:miter lim="400000"/>
            <a:tailEnd type="triangle"/>
          </a:ln>
        </p:spPr>
        <p:txBody>
          <a:bodyPr lIns="0" tIns="0" rIns="0" bIns="0"/>
          <a:lstStyle/>
          <a:p>
            <a:pPr defTabSz="642937">
              <a:defRPr sz="1600"/>
            </a:pPr>
            <a:endParaRPr/>
          </a:p>
        </p:txBody>
      </p:sp>
      <p:sp>
        <p:nvSpPr>
          <p:cNvPr id="197" name="Shape 197"/>
          <p:cNvSpPr/>
          <p:nvPr/>
        </p:nvSpPr>
        <p:spPr>
          <a:xfrm>
            <a:off x="16138737" y="10887805"/>
            <a:ext cx="4627672" cy="1072357"/>
          </a:xfrm>
          <a:prstGeom prst="rect">
            <a:avLst/>
          </a:prstGeom>
          <a:ln w="12700">
            <a:miter lim="400000"/>
          </a:ln>
          <a:extLst>
            <a:ext uri="{C572A759-6A51-4108-AA02-DFA0A04FC94B}">
              <ma14:wrappingTextBoxFlag xmlns="" xmlns:ma14="http://schemas.microsoft.com/office/mac/drawingml/2011/main" val="1"/>
            </a:ext>
          </a:extLst>
        </p:spPr>
        <p:txBody>
          <a:bodyPr wrap="none" lIns="53578" tIns="53578" rIns="53578" bIns="53578" anchor="ctr">
            <a:spAutoFit/>
          </a:bodyPr>
          <a:lstStyle/>
          <a:p>
            <a:pPr algn="ctr" defTabSz="438149">
              <a:defRPr sz="3200"/>
            </a:pPr>
            <a:r>
              <a:t>write one sample</a:t>
            </a:r>
          </a:p>
          <a:p>
            <a:pPr algn="ctr" defTabSz="438149">
              <a:defRPr sz="3200"/>
            </a:pPr>
            <a:r>
              <a:t>per while loop iteration</a:t>
            </a:r>
          </a:p>
        </p:txBody>
      </p:sp>
      <p:sp>
        <p:nvSpPr>
          <p:cNvPr id="198" name="Shape 198"/>
          <p:cNvSpPr/>
          <p:nvPr/>
        </p:nvSpPr>
        <p:spPr>
          <a:xfrm flipV="1">
            <a:off x="10784926" y="7122110"/>
            <a:ext cx="3812534" cy="3812533"/>
          </a:xfrm>
          <a:prstGeom prst="line">
            <a:avLst/>
          </a:prstGeom>
          <a:ln w="25400">
            <a:solidFill>
              <a:srgbClr val="000000"/>
            </a:solidFill>
            <a:miter lim="400000"/>
            <a:tailEnd type="triangle"/>
          </a:ln>
        </p:spPr>
        <p:txBody>
          <a:bodyPr lIns="0" tIns="0" rIns="0" bIns="0"/>
          <a:lstStyle/>
          <a:p>
            <a:pPr defTabSz="642937">
              <a:defRPr sz="1600"/>
            </a:pPr>
            <a:endParaRPr/>
          </a:p>
        </p:txBody>
      </p:sp>
      <p:sp>
        <p:nvSpPr>
          <p:cNvPr id="199" name="Shape 199"/>
          <p:cNvSpPr/>
          <p:nvPr/>
        </p:nvSpPr>
        <p:spPr>
          <a:xfrm>
            <a:off x="7012596" y="10887805"/>
            <a:ext cx="4627672" cy="1072357"/>
          </a:xfrm>
          <a:prstGeom prst="rect">
            <a:avLst/>
          </a:prstGeom>
          <a:ln w="12700">
            <a:miter lim="400000"/>
          </a:ln>
          <a:extLst>
            <a:ext uri="{C572A759-6A51-4108-AA02-DFA0A04FC94B}">
              <ma14:wrappingTextBoxFlag xmlns="" xmlns:ma14="http://schemas.microsoft.com/office/mac/drawingml/2011/main" val="1"/>
            </a:ext>
          </a:extLst>
        </p:spPr>
        <p:txBody>
          <a:bodyPr wrap="none" lIns="53578" tIns="53578" rIns="53578" bIns="53578" anchor="ctr">
            <a:spAutoFit/>
          </a:bodyPr>
          <a:lstStyle/>
          <a:p>
            <a:pPr algn="ctr" defTabSz="438149">
              <a:defRPr sz="3200"/>
            </a:pPr>
            <a:r>
              <a:t>read 0 or more samples</a:t>
            </a:r>
          </a:p>
          <a:p>
            <a:pPr algn="ctr" defTabSz="438149">
              <a:defRPr sz="3200"/>
            </a:pPr>
            <a:r>
              <a:t>per while loop iteration</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Screen Shot 2016-02-03 at 2.47.16 PM.png"/>
          <p:cNvPicPr>
            <a:picLocks noChangeAspect="1"/>
          </p:cNvPicPr>
          <p:nvPr/>
        </p:nvPicPr>
        <p:blipFill>
          <a:blip r:embed="rId3">
            <a:extLst/>
          </a:blip>
          <a:stretch>
            <a:fillRect/>
          </a:stretch>
        </p:blipFill>
        <p:spPr>
          <a:xfrm>
            <a:off x="5735835" y="3169132"/>
            <a:ext cx="7375923" cy="1339454"/>
          </a:xfrm>
          <a:prstGeom prst="rect">
            <a:avLst/>
          </a:prstGeom>
          <a:ln w="12700">
            <a:miter lim="400000"/>
          </a:ln>
        </p:spPr>
      </p:pic>
      <p:sp>
        <p:nvSpPr>
          <p:cNvPr id="204" name="Shape 204"/>
          <p:cNvSpPr>
            <a:spLocks noGrp="1"/>
          </p:cNvSpPr>
          <p:nvPr>
            <p:ph type="title"/>
          </p:nvPr>
        </p:nvSpPr>
        <p:spPr>
          <a:prstGeom prst="rect">
            <a:avLst/>
          </a:prstGeom>
        </p:spPr>
        <p:txBody>
          <a:bodyPr/>
          <a:lstStyle/>
          <a:p>
            <a:r>
              <a:t>Other Popup Items</a:t>
            </a:r>
          </a:p>
        </p:txBody>
      </p:sp>
      <p:pic>
        <p:nvPicPr>
          <p:cNvPr id="205" name="Screen Shot 2016-02-03 at 2.47.29 PM.png"/>
          <p:cNvPicPr>
            <a:picLocks noChangeAspect="1"/>
          </p:cNvPicPr>
          <p:nvPr/>
        </p:nvPicPr>
        <p:blipFill>
          <a:blip r:embed="rId4">
            <a:extLst/>
          </a:blip>
          <a:stretch>
            <a:fillRect/>
          </a:stretch>
        </p:blipFill>
        <p:spPr>
          <a:xfrm>
            <a:off x="5735835" y="3169132"/>
            <a:ext cx="7375923" cy="1339454"/>
          </a:xfrm>
          <a:prstGeom prst="rect">
            <a:avLst/>
          </a:prstGeom>
          <a:ln w="12700">
            <a:miter lim="400000"/>
          </a:ln>
        </p:spPr>
      </p:pic>
      <p:pic>
        <p:nvPicPr>
          <p:cNvPr id="206" name="Screen Shot 2016-02-03 at 2.46.39 PM.png"/>
          <p:cNvPicPr>
            <a:picLocks noChangeAspect="1"/>
          </p:cNvPicPr>
          <p:nvPr/>
        </p:nvPicPr>
        <p:blipFill>
          <a:blip r:embed="rId5">
            <a:extLst/>
          </a:blip>
          <a:stretch>
            <a:fillRect/>
          </a:stretch>
        </p:blipFill>
        <p:spPr>
          <a:xfrm>
            <a:off x="5735835" y="3169132"/>
            <a:ext cx="7375923" cy="1339454"/>
          </a:xfrm>
          <a:prstGeom prst="rect">
            <a:avLst/>
          </a:prstGeom>
          <a:ln w="12700">
            <a:miter lim="400000"/>
          </a:ln>
        </p:spPr>
      </p:pic>
      <p:pic>
        <p:nvPicPr>
          <p:cNvPr id="207" name="Screen Shot 2016-02-03 at 2.48.01 PM.png"/>
          <p:cNvPicPr>
            <a:picLocks noChangeAspect="1"/>
          </p:cNvPicPr>
          <p:nvPr/>
        </p:nvPicPr>
        <p:blipFill>
          <a:blip r:embed="rId6">
            <a:extLst/>
          </a:blip>
          <a:stretch>
            <a:fillRect/>
          </a:stretch>
        </p:blipFill>
        <p:spPr>
          <a:xfrm>
            <a:off x="5735835" y="3169132"/>
            <a:ext cx="7375923" cy="1339454"/>
          </a:xfrm>
          <a:prstGeom prst="rect">
            <a:avLst/>
          </a:prstGeom>
          <a:ln w="12700">
            <a:miter lim="400000"/>
          </a:ln>
        </p:spPr>
      </p:pic>
      <p:pic>
        <p:nvPicPr>
          <p:cNvPr id="208" name="menu.png"/>
          <p:cNvPicPr>
            <a:picLocks noChangeAspect="1"/>
          </p:cNvPicPr>
          <p:nvPr/>
        </p:nvPicPr>
        <p:blipFill>
          <a:blip r:embed="rId7">
            <a:extLst/>
          </a:blip>
          <a:stretch>
            <a:fillRect/>
          </a:stretch>
        </p:blipFill>
        <p:spPr>
          <a:xfrm>
            <a:off x="7113170" y="3539435"/>
            <a:ext cx="3893345" cy="8929688"/>
          </a:xfrm>
          <a:prstGeom prst="rect">
            <a:avLst/>
          </a:prstGeom>
          <a:ln w="12700">
            <a:miter lim="400000"/>
          </a:ln>
        </p:spPr>
      </p:pic>
      <p:pic>
        <p:nvPicPr>
          <p:cNvPr id="209" name="menu2.png"/>
          <p:cNvPicPr>
            <a:picLocks noChangeAspect="1"/>
          </p:cNvPicPr>
          <p:nvPr/>
        </p:nvPicPr>
        <p:blipFill>
          <a:blip r:embed="rId8">
            <a:extLst/>
          </a:blip>
          <a:stretch>
            <a:fillRect/>
          </a:stretch>
        </p:blipFill>
        <p:spPr>
          <a:xfrm>
            <a:off x="11112275" y="3557294"/>
            <a:ext cx="3893344" cy="8929688"/>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06"/>
                                        </p:tgtEl>
                                        <p:attrNameLst>
                                          <p:attrName>style.visibility</p:attrName>
                                        </p:attrNameLst>
                                      </p:cBhvr>
                                      <p:to>
                                        <p:strVal val="visible"/>
                                      </p:to>
                                    </p:set>
                                  </p:childTnLst>
                                </p:cTn>
                              </p:par>
                            </p:childTnLst>
                          </p:cTn>
                        </p:par>
                        <p:par>
                          <p:cTn id="15" fill="hold">
                            <p:stCondLst>
                              <p:cond delay="0"/>
                            </p:stCondLst>
                            <p:childTnLst>
                              <p:par>
                                <p:cTn id="16" presetID="1" presetClass="exit" presetSubtype="0" fill="hold" grpId="4" nodeType="afterEffect">
                                  <p:stCondLst>
                                    <p:cond delay="0"/>
                                  </p:stCondLst>
                                  <p:iterate>
                                    <p:tmAbs val="0"/>
                                  </p:iterate>
                                  <p:childTnLst>
                                    <p:set>
                                      <p:cBhvr>
                                        <p:cTn id="17" fill="hold">
                                          <p:stCondLst>
                                            <p:cond delay="0"/>
                                          </p:stCondLst>
                                        </p:cTn>
                                        <p:tgtEl>
                                          <p:spTgt spid="20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5" nodeType="clickEffect">
                                  <p:stCondLst>
                                    <p:cond delay="0"/>
                                  </p:stCondLst>
                                  <p:iterate>
                                    <p:tmAbs val="0"/>
                                  </p:iterate>
                                  <p:childTnLst>
                                    <p:set>
                                      <p:cBhvr>
                                        <p:cTn id="21" fill="hold"/>
                                        <p:tgtEl>
                                          <p:spTgt spid="20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6" nodeType="clickEffect">
                                  <p:stCondLst>
                                    <p:cond delay="0"/>
                                  </p:stCondLst>
                                  <p:iterate>
                                    <p:tmAbs val="0"/>
                                  </p:iterate>
                                  <p:childTnLst>
                                    <p:set>
                                      <p:cBhvr>
                                        <p:cTn id="25" fill="hold"/>
                                        <p:tgtEl>
                                          <p:spTgt spid="207"/>
                                        </p:tgtEl>
                                        <p:attrNameLst>
                                          <p:attrName>style.visibility</p:attrName>
                                        </p:attrNameLst>
                                      </p:cBhvr>
                                      <p:to>
                                        <p:strVal val="visible"/>
                                      </p:to>
                                    </p:set>
                                  </p:childTnLst>
                                </p:cTn>
                              </p:par>
                            </p:childTnLst>
                          </p:cTn>
                        </p:par>
                        <p:par>
                          <p:cTn id="26" fill="hold">
                            <p:stCondLst>
                              <p:cond delay="0"/>
                            </p:stCondLst>
                            <p:childTnLst>
                              <p:par>
                                <p:cTn id="27" presetID="1" presetClass="exit" presetSubtype="0" fill="hold" grpId="7" nodeType="afterEffect">
                                  <p:stCondLst>
                                    <p:cond delay="0"/>
                                  </p:stCondLst>
                                  <p:iterate>
                                    <p:tmAbs val="0"/>
                                  </p:iterate>
                                  <p:childTnLst>
                                    <p:set>
                                      <p:cBhvr>
                                        <p:cTn id="28" fill="hold">
                                          <p:stCondLst>
                                            <p:cond delay="0"/>
                                          </p:stCondLst>
                                        </p:cTn>
                                        <p:tgtEl>
                                          <p:spTgt spid="2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1" animBg="1" advAuto="0"/>
      <p:bldP spid="206" grpId="3" animBg="1" advAuto="0"/>
      <p:bldP spid="207" grpId="6" animBg="1" advAuto="0"/>
      <p:bldP spid="208" grpId="2" animBg="1" advAuto="0"/>
      <p:bldP spid="208" grpId="4" animBg="1" advAuto="0"/>
      <p:bldP spid="209" grpId="5" animBg="1" advAuto="0"/>
      <p:bldP spid="209" grpId="7"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title"/>
          </p:nvPr>
        </p:nvSpPr>
        <p:spPr>
          <a:prstGeom prst="rect">
            <a:avLst/>
          </a:prstGeom>
        </p:spPr>
        <p:txBody>
          <a:bodyPr/>
          <a:lstStyle/>
          <a:p>
            <a:r>
              <a:t>Replicate A Stream</a:t>
            </a:r>
          </a:p>
        </p:txBody>
      </p:sp>
      <p:pic>
        <p:nvPicPr>
          <p:cNvPr id="214" name="Screen Shot 2016-02-03 at 2.55.23 PM.png"/>
          <p:cNvPicPr>
            <a:picLocks noChangeAspect="1"/>
          </p:cNvPicPr>
          <p:nvPr/>
        </p:nvPicPr>
        <p:blipFill>
          <a:blip r:embed="rId3">
            <a:extLst/>
          </a:blip>
          <a:stretch>
            <a:fillRect/>
          </a:stretch>
        </p:blipFill>
        <p:spPr>
          <a:xfrm>
            <a:off x="5750625" y="3153086"/>
            <a:ext cx="8786814" cy="1339454"/>
          </a:xfrm>
          <a:prstGeom prst="rect">
            <a:avLst/>
          </a:prstGeom>
          <a:ln w="12700">
            <a:miter lim="400000"/>
          </a:ln>
        </p:spPr>
      </p:pic>
      <p:pic>
        <p:nvPicPr>
          <p:cNvPr id="215" name="Screen Shot 2016-02-03 at 2.55.48 PM.png"/>
          <p:cNvPicPr>
            <a:picLocks noChangeAspect="1"/>
          </p:cNvPicPr>
          <p:nvPr/>
        </p:nvPicPr>
        <p:blipFill>
          <a:blip r:embed="rId4">
            <a:extLst/>
          </a:blip>
          <a:stretch>
            <a:fillRect/>
          </a:stretch>
        </p:blipFill>
        <p:spPr>
          <a:xfrm>
            <a:off x="5750625" y="3153086"/>
            <a:ext cx="8786814" cy="1339454"/>
          </a:xfrm>
          <a:prstGeom prst="rect">
            <a:avLst/>
          </a:prstGeom>
          <a:ln w="12700">
            <a:miter lim="400000"/>
          </a:ln>
        </p:spPr>
      </p:pic>
      <p:pic>
        <p:nvPicPr>
          <p:cNvPr id="216" name="Screen Shot 2016-02-03 at 2.57.59 PM.png"/>
          <p:cNvPicPr>
            <a:picLocks noChangeAspect="1"/>
          </p:cNvPicPr>
          <p:nvPr/>
        </p:nvPicPr>
        <p:blipFill>
          <a:blip r:embed="rId5">
            <a:extLst/>
          </a:blip>
          <a:stretch>
            <a:fillRect/>
          </a:stretch>
        </p:blipFill>
        <p:spPr>
          <a:xfrm>
            <a:off x="5750625" y="3157621"/>
            <a:ext cx="8786814" cy="3429001"/>
          </a:xfrm>
          <a:prstGeom prst="rect">
            <a:avLst/>
          </a:prstGeom>
          <a:ln w="12700">
            <a:miter lim="400000"/>
          </a:ln>
        </p:spPr>
      </p:pic>
      <p:pic>
        <p:nvPicPr>
          <p:cNvPr id="217" name="menu.png"/>
          <p:cNvPicPr>
            <a:picLocks noChangeAspect="1"/>
          </p:cNvPicPr>
          <p:nvPr/>
        </p:nvPicPr>
        <p:blipFill>
          <a:blip r:embed="rId6">
            <a:extLst/>
          </a:blip>
          <a:stretch>
            <a:fillRect/>
          </a:stretch>
        </p:blipFill>
        <p:spPr>
          <a:xfrm>
            <a:off x="9611320" y="3495744"/>
            <a:ext cx="5411391" cy="5322095"/>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15"/>
                                        </p:tgtEl>
                                        <p:attrNameLst>
                                          <p:attrName>style.visibility</p:attrName>
                                        </p:attrNameLst>
                                      </p:cBhvr>
                                      <p:to>
                                        <p:strVal val="visible"/>
                                      </p:to>
                                    </p:set>
                                  </p:childTnLst>
                                </p:cTn>
                              </p:par>
                            </p:childTnLst>
                          </p:cTn>
                        </p:par>
                        <p:par>
                          <p:cTn id="11" fill="hold">
                            <p:stCondLst>
                              <p:cond delay="0"/>
                            </p:stCondLst>
                            <p:childTnLst>
                              <p:par>
                                <p:cTn id="12" presetID="1" presetClass="exit" presetSubtype="0" fill="hold" grpId="3" nodeType="afterEffect">
                                  <p:stCondLst>
                                    <p:cond delay="0"/>
                                  </p:stCondLst>
                                  <p:iterate>
                                    <p:tmAbs val="0"/>
                                  </p:iterate>
                                  <p:childTnLst>
                                    <p:set>
                                      <p:cBhvr>
                                        <p:cTn id="13" fill="hold">
                                          <p:stCondLst>
                                            <p:cond delay="0"/>
                                          </p:stCondLst>
                                        </p:cTn>
                                        <p:tgtEl>
                                          <p:spTgt spid="21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4" nodeType="clickEffect">
                                  <p:stCondLst>
                                    <p:cond delay="0"/>
                                  </p:stCondLst>
                                  <p:iterate>
                                    <p:tmAbs val="0"/>
                                  </p:iterate>
                                  <p:childTnLst>
                                    <p:set>
                                      <p:cBhvr>
                                        <p:cTn id="17" fill="hold"/>
                                        <p:tgtEl>
                                          <p:spTgt spid="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2" animBg="1" advAuto="0"/>
      <p:bldP spid="216" grpId="4" animBg="1" advAuto="0"/>
      <p:bldP spid="217" grpId="1" animBg="1" advAuto="0"/>
      <p:bldP spid="217" grpId="3" animBg="1" advAuto="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1" name="messenger2016edited.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3048000" y="867621"/>
            <a:ext cx="18288000" cy="12501563"/>
          </a:xfrm>
          <a:prstGeom prst="rect">
            <a:avLst/>
          </a:prstGeom>
          <a:ln w="12700">
            <a:miter lim="400000"/>
          </a:ln>
        </p:spPr>
      </p:pic>
      <p:sp>
        <p:nvSpPr>
          <p:cNvPr id="222" name="Shape 222"/>
          <p:cNvSpPr>
            <a:spLocks noGrp="1"/>
          </p:cNvSpPr>
          <p:nvPr>
            <p:ph type="title"/>
          </p:nvPr>
        </p:nvSpPr>
        <p:spPr>
          <a:prstGeom prst="rect">
            <a:avLst/>
          </a:prstGeom>
        </p:spPr>
        <p:txBody>
          <a:bodyPr/>
          <a:lstStyle/>
          <a:p>
            <a:r>
              <a:t>Messenger</a:t>
            </a:r>
          </a:p>
        </p:txBody>
      </p:sp>
      <p:pic>
        <p:nvPicPr>
          <p:cNvPr id="223" name="Screen Shot 2016-02-03 at 4.46.03 PM.png"/>
          <p:cNvPicPr>
            <a:picLocks noChangeAspect="1"/>
          </p:cNvPicPr>
          <p:nvPr/>
        </p:nvPicPr>
        <p:blipFill>
          <a:blip r:embed="rId6">
            <a:extLst/>
          </a:blip>
          <a:stretch>
            <a:fillRect/>
          </a:stretch>
        </p:blipFill>
        <p:spPr>
          <a:xfrm>
            <a:off x="16583452" y="3881484"/>
            <a:ext cx="2696767" cy="2625329"/>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4666" fill="hold"/>
                                        <p:tgtEl>
                                          <p:spTgt spid="2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221"/>
                </p:tgtEl>
              </p:cMediaNode>
            </p:video>
          </p:childTnLst>
        </p:cTn>
      </p:par>
    </p:tnLst>
    <p:bldLst>
      <p:bldP spid="223"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p:cNvSpPr>
          <p:nvPr>
            <p:ph type="title"/>
          </p:nvPr>
        </p:nvSpPr>
        <p:spPr>
          <a:prstGeom prst="rect">
            <a:avLst/>
          </a:prstGeom>
        </p:spPr>
        <p:txBody>
          <a:bodyPr/>
          <a:lstStyle/>
          <a:p>
            <a:r>
              <a:t>Channel Probe</a:t>
            </a:r>
          </a:p>
        </p:txBody>
      </p:sp>
      <p:pic>
        <p:nvPicPr>
          <p:cNvPr id="228" name="probe example.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3048000" y="1578895"/>
            <a:ext cx="18288000" cy="12144376"/>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25999" fill="hold"/>
                                        <p:tgtEl>
                                          <p:spTgt spid="2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2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pasted-image.tiff"/>
          <p:cNvPicPr>
            <a:picLocks noChangeAspect="1"/>
          </p:cNvPicPr>
          <p:nvPr/>
        </p:nvPicPr>
        <p:blipFill>
          <a:blip r:embed="rId3">
            <a:extLst/>
          </a:blip>
          <a:stretch>
            <a:fillRect/>
          </a:stretch>
        </p:blipFill>
        <p:spPr>
          <a:xfrm>
            <a:off x="13994820" y="4509422"/>
            <a:ext cx="5107782" cy="1410892"/>
          </a:xfrm>
          <a:prstGeom prst="rect">
            <a:avLst/>
          </a:prstGeom>
          <a:ln w="12700">
            <a:miter lim="400000"/>
          </a:ln>
        </p:spPr>
      </p:pic>
      <p:pic>
        <p:nvPicPr>
          <p:cNvPr id="233" name="pasted-image.tiff"/>
          <p:cNvPicPr>
            <a:picLocks noChangeAspect="1"/>
          </p:cNvPicPr>
          <p:nvPr/>
        </p:nvPicPr>
        <p:blipFill>
          <a:blip r:embed="rId4">
            <a:extLst/>
          </a:blip>
          <a:stretch>
            <a:fillRect/>
          </a:stretch>
        </p:blipFill>
        <p:spPr>
          <a:xfrm>
            <a:off x="4724792" y="4455844"/>
            <a:ext cx="4893470" cy="1518048"/>
          </a:xfrm>
          <a:prstGeom prst="rect">
            <a:avLst/>
          </a:prstGeom>
          <a:ln w="12700">
            <a:miter lim="400000"/>
          </a:ln>
        </p:spPr>
      </p:pic>
      <p:sp>
        <p:nvSpPr>
          <p:cNvPr id="234" name="Shape 234"/>
          <p:cNvSpPr>
            <a:spLocks noGrp="1"/>
          </p:cNvSpPr>
          <p:nvPr>
            <p:ph type="title"/>
          </p:nvPr>
        </p:nvSpPr>
        <p:spPr>
          <a:prstGeom prst="rect">
            <a:avLst/>
          </a:prstGeom>
        </p:spPr>
        <p:txBody>
          <a:bodyPr/>
          <a:lstStyle/>
          <a:p>
            <a:r>
              <a:t>Stream Channel Endpoints</a:t>
            </a:r>
          </a:p>
        </p:txBody>
      </p:sp>
      <p:sp>
        <p:nvSpPr>
          <p:cNvPr id="235" name="Shape 235"/>
          <p:cNvSpPr/>
          <p:nvPr/>
        </p:nvSpPr>
        <p:spPr>
          <a:xfrm>
            <a:off x="6671172" y="3769390"/>
            <a:ext cx="1508250" cy="841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ctr"/>
          </a:lstStyle>
          <a:p>
            <a:r>
              <a:t>Write</a:t>
            </a:r>
          </a:p>
        </p:txBody>
      </p:sp>
      <p:sp>
        <p:nvSpPr>
          <p:cNvPr id="236" name="Shape 236"/>
          <p:cNvSpPr/>
          <p:nvPr/>
        </p:nvSpPr>
        <p:spPr>
          <a:xfrm>
            <a:off x="16094997" y="3769390"/>
            <a:ext cx="1552179" cy="841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ctr"/>
          </a:lstStyle>
          <a:p>
            <a:r>
              <a:t>Read</a:t>
            </a:r>
          </a:p>
        </p:txBody>
      </p:sp>
      <p:sp>
        <p:nvSpPr>
          <p:cNvPr id="237" name="Shape 237"/>
          <p:cNvSpPr/>
          <p:nvPr/>
        </p:nvSpPr>
        <p:spPr>
          <a:xfrm>
            <a:off x="5583499" y="7024430"/>
            <a:ext cx="3683596" cy="841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ctr"/>
          </a:lstStyle>
          <a:p>
            <a:r>
              <a:t>Write Multiple</a:t>
            </a:r>
          </a:p>
        </p:txBody>
      </p:sp>
      <p:sp>
        <p:nvSpPr>
          <p:cNvPr id="238" name="Shape 238"/>
          <p:cNvSpPr/>
          <p:nvPr/>
        </p:nvSpPr>
        <p:spPr>
          <a:xfrm>
            <a:off x="5209531" y="8757117"/>
            <a:ext cx="4431532" cy="841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ctr"/>
          </a:lstStyle>
          <a:p>
            <a:r>
              <a:t>Write Scheduled</a:t>
            </a:r>
          </a:p>
        </p:txBody>
      </p:sp>
      <p:sp>
        <p:nvSpPr>
          <p:cNvPr id="239" name="Shape 239"/>
          <p:cNvSpPr/>
          <p:nvPr/>
        </p:nvSpPr>
        <p:spPr>
          <a:xfrm>
            <a:off x="5242478" y="10605700"/>
            <a:ext cx="4365638" cy="841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ctr"/>
          </a:lstStyle>
          <a:p>
            <a:r>
              <a:t>Write With Abort</a:t>
            </a:r>
          </a:p>
        </p:txBody>
      </p:sp>
      <p:sp>
        <p:nvSpPr>
          <p:cNvPr id="240" name="Shape 240"/>
          <p:cNvSpPr/>
          <p:nvPr/>
        </p:nvSpPr>
        <p:spPr>
          <a:xfrm>
            <a:off x="15007324" y="7024430"/>
            <a:ext cx="3727525" cy="841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ctr"/>
          </a:lstStyle>
          <a:p>
            <a:r>
              <a:t>Read Multiple</a:t>
            </a:r>
          </a:p>
        </p:txBody>
      </p:sp>
      <p:sp>
        <p:nvSpPr>
          <p:cNvPr id="241" name="Shape 241"/>
          <p:cNvSpPr/>
          <p:nvPr/>
        </p:nvSpPr>
        <p:spPr>
          <a:xfrm>
            <a:off x="14633356" y="8757117"/>
            <a:ext cx="4475461" cy="841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ctr"/>
          </a:lstStyle>
          <a:p>
            <a:r>
              <a:t>Read Scheduled</a:t>
            </a:r>
          </a:p>
        </p:txBody>
      </p:sp>
      <p:sp>
        <p:nvSpPr>
          <p:cNvPr id="242" name="Shape 242"/>
          <p:cNvSpPr/>
          <p:nvPr/>
        </p:nvSpPr>
        <p:spPr>
          <a:xfrm>
            <a:off x="14666303" y="10605700"/>
            <a:ext cx="4409567" cy="841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ctr"/>
          </a:lstStyle>
          <a:p>
            <a:r>
              <a:t>Read With Abort</a:t>
            </a:r>
          </a:p>
        </p:txBody>
      </p:sp>
      <p:grpSp>
        <p:nvGrpSpPr>
          <p:cNvPr id="245" name="Group 245"/>
          <p:cNvGrpSpPr/>
          <p:nvPr/>
        </p:nvGrpSpPr>
        <p:grpSpPr>
          <a:xfrm>
            <a:off x="4708921" y="4518421"/>
            <a:ext cx="4960931" cy="366467"/>
            <a:chOff x="0" y="0"/>
            <a:chExt cx="4960929" cy="366466"/>
          </a:xfrm>
        </p:grpSpPr>
        <p:sp>
          <p:nvSpPr>
            <p:cNvPr id="243" name="Shape 243"/>
            <p:cNvSpPr/>
            <p:nvPr/>
          </p:nvSpPr>
          <p:spPr>
            <a:xfrm>
              <a:off x="0" y="0"/>
              <a:ext cx="1785938" cy="366467"/>
            </a:xfrm>
            <a:prstGeom prst="roundRect">
              <a:avLst>
                <a:gd name="adj" fmla="val 50000"/>
              </a:avLst>
            </a:prstGeom>
            <a:noFill/>
            <a:ln w="25400" cap="flat">
              <a:solidFill>
                <a:srgbClr val="0A60A3"/>
              </a:solidFill>
              <a:prstDash val="solid"/>
              <a:bevel/>
            </a:ln>
            <a:effectLst/>
          </p:spPr>
          <p:txBody>
            <a:bodyPr wrap="square" lIns="91439" tIns="91439" rIns="91439" bIns="91439" numCol="1" anchor="ctr">
              <a:noAutofit/>
            </a:bodyPr>
            <a:lstStyle/>
            <a:p>
              <a:endParaRPr/>
            </a:p>
          </p:txBody>
        </p:sp>
        <p:sp>
          <p:nvSpPr>
            <p:cNvPr id="244" name="Shape 244"/>
            <p:cNvSpPr/>
            <p:nvPr/>
          </p:nvSpPr>
          <p:spPr>
            <a:xfrm>
              <a:off x="3634033" y="0"/>
              <a:ext cx="1326897" cy="366467"/>
            </a:xfrm>
            <a:prstGeom prst="roundRect">
              <a:avLst>
                <a:gd name="adj" fmla="val 50000"/>
              </a:avLst>
            </a:prstGeom>
            <a:noFill/>
            <a:ln w="25400" cap="flat">
              <a:solidFill>
                <a:srgbClr val="0A60A3"/>
              </a:solidFill>
              <a:prstDash val="solid"/>
              <a:bevel/>
            </a:ln>
            <a:effectLst/>
          </p:spPr>
          <p:txBody>
            <a:bodyPr wrap="square" lIns="91439" tIns="91439" rIns="91439" bIns="91439" numCol="1" anchor="ctr">
              <a:noAutofit/>
            </a:bodyPr>
            <a:lstStyle/>
            <a:p>
              <a:endParaRPr/>
            </a:p>
          </p:txBody>
        </p:sp>
      </p:grpSp>
      <p:grpSp>
        <p:nvGrpSpPr>
          <p:cNvPr id="248" name="Group 248"/>
          <p:cNvGrpSpPr/>
          <p:nvPr/>
        </p:nvGrpSpPr>
        <p:grpSpPr>
          <a:xfrm>
            <a:off x="8370093" y="4799572"/>
            <a:ext cx="10129057" cy="1122729"/>
            <a:chOff x="0" y="0"/>
            <a:chExt cx="10129056" cy="1122727"/>
          </a:xfrm>
        </p:grpSpPr>
        <p:sp>
          <p:nvSpPr>
            <p:cNvPr id="246" name="Shape 246"/>
            <p:cNvSpPr/>
            <p:nvPr/>
          </p:nvSpPr>
          <p:spPr>
            <a:xfrm>
              <a:off x="0" y="0"/>
              <a:ext cx="949338" cy="366467"/>
            </a:xfrm>
            <a:prstGeom prst="roundRect">
              <a:avLst>
                <a:gd name="adj" fmla="val 50000"/>
              </a:avLst>
            </a:prstGeom>
            <a:noFill/>
            <a:ln w="25400" cap="flat">
              <a:solidFill>
                <a:srgbClr val="0A60A3"/>
              </a:solidFill>
              <a:prstDash val="solid"/>
              <a:bevel/>
            </a:ln>
            <a:effectLst/>
          </p:spPr>
          <p:txBody>
            <a:bodyPr wrap="square" lIns="91439" tIns="91439" rIns="91439" bIns="91439" numCol="1" anchor="ctr">
              <a:noAutofit/>
            </a:bodyPr>
            <a:lstStyle/>
            <a:p>
              <a:endParaRPr/>
            </a:p>
          </p:txBody>
        </p:sp>
        <p:sp>
          <p:nvSpPr>
            <p:cNvPr id="247" name="Shape 247"/>
            <p:cNvSpPr/>
            <p:nvPr/>
          </p:nvSpPr>
          <p:spPr>
            <a:xfrm>
              <a:off x="9179718" y="756261"/>
              <a:ext cx="949339" cy="366467"/>
            </a:xfrm>
            <a:prstGeom prst="roundRect">
              <a:avLst>
                <a:gd name="adj" fmla="val 50000"/>
              </a:avLst>
            </a:prstGeom>
            <a:noFill/>
            <a:ln w="25400" cap="flat">
              <a:solidFill>
                <a:srgbClr val="0A60A3"/>
              </a:solidFill>
              <a:prstDash val="solid"/>
              <a:bevel/>
            </a:ln>
            <a:effectLst/>
          </p:spPr>
          <p:txBody>
            <a:bodyPr wrap="square" lIns="91439" tIns="91439" rIns="91439" bIns="91439" numCol="1" anchor="ctr">
              <a:noAutofit/>
            </a:bodyPr>
            <a:lstStyle/>
            <a:p>
              <a:endParaRPr/>
            </a:p>
          </p:txBody>
        </p:sp>
      </p:grpSp>
      <p:sp>
        <p:nvSpPr>
          <p:cNvPr id="249" name="Shape 249"/>
          <p:cNvSpPr/>
          <p:nvPr/>
        </p:nvSpPr>
        <p:spPr>
          <a:xfrm>
            <a:off x="4976812" y="5540959"/>
            <a:ext cx="1584771" cy="366467"/>
          </a:xfrm>
          <a:prstGeom prst="roundRect">
            <a:avLst>
              <a:gd name="adj" fmla="val 50000"/>
            </a:avLst>
          </a:prstGeom>
          <a:ln w="25400">
            <a:solidFill>
              <a:srgbClr val="0A60A3"/>
            </a:solidFill>
            <a:bevel/>
          </a:ln>
        </p:spPr>
        <p:txBody>
          <a:bodyPr tIns="91439" bIns="91439" anchor="ctr"/>
          <a:lstStyle/>
          <a:p>
            <a:endParaRPr/>
          </a:p>
        </p:txBody>
      </p:sp>
      <p:grpSp>
        <p:nvGrpSpPr>
          <p:cNvPr id="254" name="Group 254"/>
          <p:cNvGrpSpPr/>
          <p:nvPr/>
        </p:nvGrpSpPr>
        <p:grpSpPr>
          <a:xfrm>
            <a:off x="4751212" y="4799572"/>
            <a:ext cx="14425661" cy="851755"/>
            <a:chOff x="0" y="0"/>
            <a:chExt cx="14425660" cy="851753"/>
          </a:xfrm>
        </p:grpSpPr>
        <p:sp>
          <p:nvSpPr>
            <p:cNvPr id="250" name="Shape 250"/>
            <p:cNvSpPr/>
            <p:nvPr/>
          </p:nvSpPr>
          <p:spPr>
            <a:xfrm>
              <a:off x="0" y="485287"/>
              <a:ext cx="1785938" cy="366467"/>
            </a:xfrm>
            <a:prstGeom prst="roundRect">
              <a:avLst>
                <a:gd name="adj" fmla="val 50000"/>
              </a:avLst>
            </a:prstGeom>
            <a:noFill/>
            <a:ln w="25400" cap="flat">
              <a:solidFill>
                <a:srgbClr val="0A60A3"/>
              </a:solidFill>
              <a:prstDash val="solid"/>
              <a:bevel/>
            </a:ln>
            <a:effectLst/>
          </p:spPr>
          <p:txBody>
            <a:bodyPr wrap="square" lIns="91439" tIns="91439" rIns="91439" bIns="91439" numCol="1" anchor="ctr">
              <a:noAutofit/>
            </a:bodyPr>
            <a:lstStyle/>
            <a:p>
              <a:endParaRPr/>
            </a:p>
          </p:txBody>
        </p:sp>
        <p:sp>
          <p:nvSpPr>
            <p:cNvPr id="251" name="Shape 251"/>
            <p:cNvSpPr/>
            <p:nvPr/>
          </p:nvSpPr>
          <p:spPr>
            <a:xfrm>
              <a:off x="12840890" y="485287"/>
              <a:ext cx="1584771" cy="366467"/>
            </a:xfrm>
            <a:prstGeom prst="roundRect">
              <a:avLst>
                <a:gd name="adj" fmla="val 50000"/>
              </a:avLst>
            </a:prstGeom>
            <a:noFill/>
            <a:ln w="25400" cap="flat">
              <a:solidFill>
                <a:srgbClr val="0A60A3"/>
              </a:solidFill>
              <a:prstDash val="solid"/>
              <a:bevel/>
            </a:ln>
            <a:effectLst/>
          </p:spPr>
          <p:txBody>
            <a:bodyPr wrap="square" lIns="91439" tIns="91439" rIns="91439" bIns="91439" numCol="1" anchor="ctr">
              <a:noAutofit/>
            </a:bodyPr>
            <a:lstStyle/>
            <a:p>
              <a:endParaRPr/>
            </a:p>
          </p:txBody>
        </p:sp>
        <p:sp>
          <p:nvSpPr>
            <p:cNvPr id="252" name="Shape 252"/>
            <p:cNvSpPr/>
            <p:nvPr/>
          </p:nvSpPr>
          <p:spPr>
            <a:xfrm>
              <a:off x="12840890" y="0"/>
              <a:ext cx="1584771" cy="366467"/>
            </a:xfrm>
            <a:prstGeom prst="roundRect">
              <a:avLst>
                <a:gd name="adj" fmla="val 50000"/>
              </a:avLst>
            </a:prstGeom>
            <a:noFill/>
            <a:ln w="25400" cap="flat">
              <a:solidFill>
                <a:srgbClr val="0A60A3"/>
              </a:solidFill>
              <a:prstDash val="solid"/>
              <a:bevel/>
            </a:ln>
            <a:effectLst/>
          </p:spPr>
          <p:txBody>
            <a:bodyPr wrap="square" lIns="91439" tIns="91439" rIns="91439" bIns="91439" numCol="1" anchor="ctr">
              <a:noAutofit/>
            </a:bodyPr>
            <a:lstStyle/>
            <a:p>
              <a:endParaRPr/>
            </a:p>
          </p:txBody>
        </p:sp>
        <p:sp>
          <p:nvSpPr>
            <p:cNvPr id="253" name="Shape 253"/>
            <p:cNvSpPr/>
            <p:nvPr/>
          </p:nvSpPr>
          <p:spPr>
            <a:xfrm>
              <a:off x="0" y="0"/>
              <a:ext cx="1785938" cy="366467"/>
            </a:xfrm>
            <a:prstGeom prst="roundRect">
              <a:avLst>
                <a:gd name="adj" fmla="val 50000"/>
              </a:avLst>
            </a:prstGeom>
            <a:noFill/>
            <a:ln w="25400" cap="flat">
              <a:solidFill>
                <a:srgbClr val="0A60A3"/>
              </a:solidFill>
              <a:prstDash val="solid"/>
              <a:bevel/>
            </a:ln>
            <a:effectLst/>
          </p:spPr>
          <p:txBody>
            <a:bodyPr wrap="square" lIns="91439" tIns="91439" rIns="91439" bIns="91439" numCol="1" anchor="ctr">
              <a:noAutofit/>
            </a:bodyPr>
            <a:lstStyle/>
            <a:p>
              <a:endParaRPr/>
            </a:p>
          </p:txBody>
        </p:sp>
      </p:grpSp>
      <p:pic>
        <p:nvPicPr>
          <p:cNvPr id="255" name="Stream.gif"/>
          <p:cNvPicPr>
            <a:picLocks/>
          </p:cNvPicPr>
          <p:nvPr/>
        </p:nvPicPr>
        <p:blipFill>
          <a:blip r:embed="rId5">
            <a:extLst/>
          </a:blip>
          <a:stretch>
            <a:fillRect/>
          </a:stretch>
        </p:blipFill>
        <p:spPr>
          <a:xfrm>
            <a:off x="10450710" y="2499463"/>
            <a:ext cx="3482580" cy="607220"/>
          </a:xfrm>
          <a:prstGeom prst="rect">
            <a:avLst/>
          </a:prstGeom>
          <a:ln w="12700">
            <a:miter lim="400000"/>
          </a:ln>
        </p:spPr>
      </p:pic>
      <p:pic>
        <p:nvPicPr>
          <p:cNvPr id="256" name="pasted-image.tiff"/>
          <p:cNvPicPr>
            <a:picLocks noChangeAspect="1"/>
          </p:cNvPicPr>
          <p:nvPr/>
        </p:nvPicPr>
        <p:blipFill>
          <a:blip r:embed="rId6">
            <a:extLst/>
          </a:blip>
          <a:stretch>
            <a:fillRect/>
          </a:stretch>
        </p:blipFill>
        <p:spPr>
          <a:xfrm>
            <a:off x="7264493" y="7844863"/>
            <a:ext cx="464344" cy="392908"/>
          </a:xfrm>
          <a:prstGeom prst="rect">
            <a:avLst/>
          </a:prstGeom>
          <a:ln w="12700">
            <a:miter lim="400000"/>
          </a:ln>
        </p:spPr>
      </p:pic>
      <p:pic>
        <p:nvPicPr>
          <p:cNvPr id="257" name="pasted-image.tiff"/>
          <p:cNvPicPr>
            <a:picLocks noChangeAspect="1"/>
          </p:cNvPicPr>
          <p:nvPr/>
        </p:nvPicPr>
        <p:blipFill>
          <a:blip r:embed="rId7">
            <a:extLst/>
          </a:blip>
          <a:stretch>
            <a:fillRect/>
          </a:stretch>
        </p:blipFill>
        <p:spPr>
          <a:xfrm>
            <a:off x="7264493" y="9572694"/>
            <a:ext cx="464344" cy="392908"/>
          </a:xfrm>
          <a:prstGeom prst="rect">
            <a:avLst/>
          </a:prstGeom>
          <a:ln w="12700">
            <a:miter lim="400000"/>
          </a:ln>
        </p:spPr>
      </p:pic>
      <p:pic>
        <p:nvPicPr>
          <p:cNvPr id="258" name="pasted-image.tiff"/>
          <p:cNvPicPr>
            <a:picLocks noChangeAspect="1"/>
          </p:cNvPicPr>
          <p:nvPr/>
        </p:nvPicPr>
        <p:blipFill>
          <a:blip r:embed="rId8">
            <a:extLst/>
          </a:blip>
          <a:stretch>
            <a:fillRect/>
          </a:stretch>
        </p:blipFill>
        <p:spPr>
          <a:xfrm>
            <a:off x="7282352" y="11444285"/>
            <a:ext cx="464345" cy="392907"/>
          </a:xfrm>
          <a:prstGeom prst="rect">
            <a:avLst/>
          </a:prstGeom>
          <a:ln w="12700">
            <a:miter lim="400000"/>
          </a:ln>
        </p:spPr>
      </p:pic>
      <p:pic>
        <p:nvPicPr>
          <p:cNvPr id="259" name="pasted-image.tiff"/>
          <p:cNvPicPr>
            <a:picLocks noChangeAspect="1"/>
          </p:cNvPicPr>
          <p:nvPr/>
        </p:nvPicPr>
        <p:blipFill>
          <a:blip r:embed="rId9">
            <a:extLst/>
          </a:blip>
          <a:stretch>
            <a:fillRect/>
          </a:stretch>
        </p:blipFill>
        <p:spPr>
          <a:xfrm>
            <a:off x="16484815" y="7864690"/>
            <a:ext cx="464345" cy="392907"/>
          </a:xfrm>
          <a:prstGeom prst="rect">
            <a:avLst/>
          </a:prstGeom>
          <a:ln w="12700">
            <a:miter lim="400000"/>
          </a:ln>
        </p:spPr>
      </p:pic>
      <p:pic>
        <p:nvPicPr>
          <p:cNvPr id="260" name="pasted-image.tiff"/>
          <p:cNvPicPr>
            <a:picLocks noChangeAspect="1"/>
          </p:cNvPicPr>
          <p:nvPr/>
        </p:nvPicPr>
        <p:blipFill>
          <a:blip r:embed="rId10">
            <a:extLst/>
          </a:blip>
          <a:stretch>
            <a:fillRect/>
          </a:stretch>
        </p:blipFill>
        <p:spPr>
          <a:xfrm>
            <a:off x="16466956" y="9572625"/>
            <a:ext cx="464344" cy="392907"/>
          </a:xfrm>
          <a:prstGeom prst="rect">
            <a:avLst/>
          </a:prstGeom>
          <a:ln w="12700">
            <a:miter lim="400000"/>
          </a:ln>
        </p:spPr>
      </p:pic>
      <p:pic>
        <p:nvPicPr>
          <p:cNvPr id="261" name="pasted-image.tiff"/>
          <p:cNvPicPr>
            <a:picLocks noChangeAspect="1"/>
          </p:cNvPicPr>
          <p:nvPr/>
        </p:nvPicPr>
        <p:blipFill>
          <a:blip r:embed="rId11">
            <a:extLst/>
          </a:blip>
          <a:stretch>
            <a:fillRect/>
          </a:stretch>
        </p:blipFill>
        <p:spPr>
          <a:xfrm>
            <a:off x="16466956" y="11444285"/>
            <a:ext cx="428626" cy="392907"/>
          </a:xfrm>
          <a:prstGeom prst="rect">
            <a:avLst/>
          </a:prstGeom>
          <a:ln w="12700">
            <a:miter lim="400000"/>
          </a:ln>
        </p:spPr>
      </p:pic>
      <p:grpSp>
        <p:nvGrpSpPr>
          <p:cNvPr id="264" name="Group 264"/>
          <p:cNvGrpSpPr/>
          <p:nvPr/>
        </p:nvGrpSpPr>
        <p:grpSpPr>
          <a:xfrm>
            <a:off x="13925205" y="4518421"/>
            <a:ext cx="4960931" cy="366467"/>
            <a:chOff x="0" y="0"/>
            <a:chExt cx="4960929" cy="366466"/>
          </a:xfrm>
        </p:grpSpPr>
        <p:sp>
          <p:nvSpPr>
            <p:cNvPr id="262" name="Shape 262"/>
            <p:cNvSpPr/>
            <p:nvPr/>
          </p:nvSpPr>
          <p:spPr>
            <a:xfrm>
              <a:off x="0" y="0"/>
              <a:ext cx="1785938" cy="366467"/>
            </a:xfrm>
            <a:prstGeom prst="roundRect">
              <a:avLst>
                <a:gd name="adj" fmla="val 50000"/>
              </a:avLst>
            </a:prstGeom>
            <a:noFill/>
            <a:ln w="25400" cap="flat">
              <a:solidFill>
                <a:srgbClr val="0A60A3"/>
              </a:solidFill>
              <a:prstDash val="solid"/>
              <a:bevel/>
            </a:ln>
            <a:effectLst/>
          </p:spPr>
          <p:txBody>
            <a:bodyPr wrap="square" lIns="91439" tIns="91439" rIns="91439" bIns="91439" numCol="1" anchor="ctr">
              <a:noAutofit/>
            </a:bodyPr>
            <a:lstStyle/>
            <a:p>
              <a:endParaRPr/>
            </a:p>
          </p:txBody>
        </p:sp>
        <p:sp>
          <p:nvSpPr>
            <p:cNvPr id="263" name="Shape 263"/>
            <p:cNvSpPr/>
            <p:nvPr/>
          </p:nvSpPr>
          <p:spPr>
            <a:xfrm>
              <a:off x="3634033" y="0"/>
              <a:ext cx="1326897" cy="366467"/>
            </a:xfrm>
            <a:prstGeom prst="roundRect">
              <a:avLst>
                <a:gd name="adj" fmla="val 50000"/>
              </a:avLst>
            </a:prstGeom>
            <a:noFill/>
            <a:ln w="25400" cap="flat">
              <a:solidFill>
                <a:srgbClr val="0A60A3"/>
              </a:solidFill>
              <a:prstDash val="solid"/>
              <a:bevel/>
            </a:ln>
            <a:effectLst/>
          </p:spPr>
          <p:txBody>
            <a:bodyPr wrap="square" lIns="91439" tIns="91439" rIns="91439" bIns="91439" numCol="1" anchor="ctr">
              <a:noAutofit/>
            </a:bodyPr>
            <a:lstStyle/>
            <a:p>
              <a:endParaRPr/>
            </a:p>
          </p:txBody>
        </p: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6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3" nodeType="clickEffect">
                                  <p:stCondLst>
                                    <p:cond delay="0"/>
                                  </p:stCondLst>
                                  <p:iterate>
                                    <p:tmAbs val="0"/>
                                  </p:iterate>
                                  <p:childTnLst>
                                    <p:set>
                                      <p:cBhvr>
                                        <p:cTn id="13" fill="hold">
                                          <p:stCondLst>
                                            <p:cond delay="0"/>
                                          </p:stCondLst>
                                        </p:cTn>
                                        <p:tgtEl>
                                          <p:spTgt spid="245"/>
                                        </p:tgtEl>
                                        <p:attrNameLst>
                                          <p:attrName>style.visibility</p:attrName>
                                        </p:attrNameLst>
                                      </p:cBhvr>
                                      <p:to>
                                        <p:strVal val="hidden"/>
                                      </p:to>
                                    </p:set>
                                  </p:childTnLst>
                                </p:cTn>
                              </p:par>
                            </p:childTnLst>
                          </p:cTn>
                        </p:par>
                        <p:par>
                          <p:cTn id="14" fill="hold">
                            <p:stCondLst>
                              <p:cond delay="0"/>
                            </p:stCondLst>
                            <p:childTnLst>
                              <p:par>
                                <p:cTn id="15" presetID="1" presetClass="exit" presetSubtype="0" fill="hold" grpId="4" nodeType="afterEffect">
                                  <p:stCondLst>
                                    <p:cond delay="0"/>
                                  </p:stCondLst>
                                  <p:iterate>
                                    <p:tmAbs val="0"/>
                                  </p:iterate>
                                  <p:childTnLst>
                                    <p:set>
                                      <p:cBhvr>
                                        <p:cTn id="16" fill="hold">
                                          <p:stCondLst>
                                            <p:cond delay="0"/>
                                          </p:stCondLst>
                                        </p:cTn>
                                        <p:tgtEl>
                                          <p:spTgt spid="264"/>
                                        </p:tgtEl>
                                        <p:attrNameLst>
                                          <p:attrName>style.visibility</p:attrName>
                                        </p:attrNameLst>
                                      </p:cBhvr>
                                      <p:to>
                                        <p:strVal val="hidden"/>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24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6" nodeType="clickEffect">
                                  <p:stCondLst>
                                    <p:cond delay="0"/>
                                  </p:stCondLst>
                                  <p:iterate>
                                    <p:tmAbs val="0"/>
                                  </p:iterate>
                                  <p:childTnLst>
                                    <p:set>
                                      <p:cBhvr>
                                        <p:cTn id="23" fill="hold">
                                          <p:stCondLst>
                                            <p:cond delay="0"/>
                                          </p:stCondLst>
                                        </p:cTn>
                                        <p:tgtEl>
                                          <p:spTgt spid="248"/>
                                        </p:tgtEl>
                                        <p:attrNameLst>
                                          <p:attrName>style.visibility</p:attrName>
                                        </p:attrNameLst>
                                      </p:cBhvr>
                                      <p:to>
                                        <p:strVal val="hidden"/>
                                      </p:to>
                                    </p:set>
                                  </p:childTnLst>
                                </p:cTn>
                              </p:par>
                            </p:childTnLst>
                          </p:cTn>
                        </p:par>
                        <p:par>
                          <p:cTn id="24" fill="hold">
                            <p:stCondLst>
                              <p:cond delay="0"/>
                            </p:stCondLst>
                            <p:childTnLst>
                              <p:par>
                                <p:cTn id="25" presetID="1" presetClass="entr" presetSubtype="0" fill="hold" grpId="7" nodeType="afterEffect">
                                  <p:stCondLst>
                                    <p:cond delay="0"/>
                                  </p:stCondLst>
                                  <p:iterate>
                                    <p:tmAbs val="0"/>
                                  </p:iterate>
                                  <p:childTnLst>
                                    <p:set>
                                      <p:cBhvr>
                                        <p:cTn id="26" fill="hold"/>
                                        <p:tgtEl>
                                          <p:spTgt spid="2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8" nodeType="clickEffect">
                                  <p:stCondLst>
                                    <p:cond delay="0"/>
                                  </p:stCondLst>
                                  <p:iterate>
                                    <p:tmAbs val="0"/>
                                  </p:iterate>
                                  <p:childTnLst>
                                    <p:set>
                                      <p:cBhvr>
                                        <p:cTn id="30" fill="hold">
                                          <p:stCondLst>
                                            <p:cond delay="0"/>
                                          </p:stCondLst>
                                        </p:cTn>
                                        <p:tgtEl>
                                          <p:spTgt spid="249"/>
                                        </p:tgtEl>
                                        <p:attrNameLst>
                                          <p:attrName>style.visibility</p:attrName>
                                        </p:attrNameLst>
                                      </p:cBhvr>
                                      <p:to>
                                        <p:strVal val="hidden"/>
                                      </p:to>
                                    </p:set>
                                  </p:childTnLst>
                                </p:cTn>
                              </p:par>
                            </p:childTnLst>
                          </p:cTn>
                        </p:par>
                        <p:par>
                          <p:cTn id="31" fill="hold">
                            <p:stCondLst>
                              <p:cond delay="0"/>
                            </p:stCondLst>
                            <p:childTnLst>
                              <p:par>
                                <p:cTn id="32" presetID="1" presetClass="entr" presetSubtype="0" fill="hold" grpId="9" nodeType="afterEffect">
                                  <p:stCondLst>
                                    <p:cond delay="0"/>
                                  </p:stCondLst>
                                  <p:iterate>
                                    <p:tmAbs val="0"/>
                                  </p:iterate>
                                  <p:childTnLst>
                                    <p:set>
                                      <p:cBhvr>
                                        <p:cTn id="33" fill="hold"/>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1" animBg="1" advAuto="0"/>
      <p:bldP spid="245" grpId="3" animBg="1" advAuto="0"/>
      <p:bldP spid="248" grpId="5" animBg="1" advAuto="0"/>
      <p:bldP spid="248" grpId="6" animBg="1" advAuto="0"/>
      <p:bldP spid="249" grpId="7" animBg="1" advAuto="0"/>
      <p:bldP spid="249" grpId="8" animBg="1" advAuto="0"/>
      <p:bldP spid="254" grpId="9" animBg="1" advAuto="0"/>
      <p:bldP spid="264" grpId="2" animBg="1" advAuto="0"/>
      <p:bldP spid="264" grpId="4"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pasted-image.tiff"/>
          <p:cNvPicPr>
            <a:picLocks noChangeAspect="1"/>
          </p:cNvPicPr>
          <p:nvPr/>
        </p:nvPicPr>
        <p:blipFill>
          <a:blip r:embed="rId3">
            <a:extLst/>
          </a:blip>
          <a:stretch>
            <a:fillRect/>
          </a:stretch>
        </p:blipFill>
        <p:spPr>
          <a:xfrm>
            <a:off x="14219039" y="4558088"/>
            <a:ext cx="4589860" cy="1071564"/>
          </a:xfrm>
          <a:prstGeom prst="rect">
            <a:avLst/>
          </a:prstGeom>
          <a:ln w="12700">
            <a:miter lim="400000"/>
          </a:ln>
        </p:spPr>
      </p:pic>
      <p:pic>
        <p:nvPicPr>
          <p:cNvPr id="269" name="pasted-image.tiff"/>
          <p:cNvPicPr>
            <a:picLocks noChangeAspect="1"/>
          </p:cNvPicPr>
          <p:nvPr/>
        </p:nvPicPr>
        <p:blipFill>
          <a:blip r:embed="rId4">
            <a:extLst/>
          </a:blip>
          <a:stretch>
            <a:fillRect/>
          </a:stretch>
        </p:blipFill>
        <p:spPr>
          <a:xfrm>
            <a:off x="5244633" y="4593807"/>
            <a:ext cx="4822032" cy="1035845"/>
          </a:xfrm>
          <a:prstGeom prst="rect">
            <a:avLst/>
          </a:prstGeom>
          <a:ln w="12700">
            <a:miter lim="400000"/>
          </a:ln>
        </p:spPr>
      </p:pic>
      <p:sp>
        <p:nvSpPr>
          <p:cNvPr id="270" name="Shape 270"/>
          <p:cNvSpPr>
            <a:spLocks noGrp="1"/>
          </p:cNvSpPr>
          <p:nvPr>
            <p:ph type="title"/>
          </p:nvPr>
        </p:nvSpPr>
        <p:spPr>
          <a:prstGeom prst="rect">
            <a:avLst/>
          </a:prstGeom>
        </p:spPr>
        <p:txBody>
          <a:bodyPr/>
          <a:lstStyle/>
          <a:p>
            <a:r>
              <a:t>Tag Channel Endpoints</a:t>
            </a:r>
          </a:p>
        </p:txBody>
      </p:sp>
      <p:sp>
        <p:nvSpPr>
          <p:cNvPr id="271" name="Shape 271"/>
          <p:cNvSpPr/>
          <p:nvPr/>
        </p:nvSpPr>
        <p:spPr>
          <a:xfrm>
            <a:off x="6671172" y="3769390"/>
            <a:ext cx="1508250" cy="841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ctr"/>
          </a:lstStyle>
          <a:p>
            <a:r>
              <a:t>Write</a:t>
            </a:r>
          </a:p>
        </p:txBody>
      </p:sp>
      <p:sp>
        <p:nvSpPr>
          <p:cNvPr id="272" name="Shape 272"/>
          <p:cNvSpPr/>
          <p:nvPr/>
        </p:nvSpPr>
        <p:spPr>
          <a:xfrm>
            <a:off x="16094997" y="3769390"/>
            <a:ext cx="1552179" cy="841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ctr"/>
          </a:lstStyle>
          <a:p>
            <a:r>
              <a:t>Read</a:t>
            </a:r>
          </a:p>
        </p:txBody>
      </p:sp>
      <p:sp>
        <p:nvSpPr>
          <p:cNvPr id="273" name="Shape 273"/>
          <p:cNvSpPr/>
          <p:nvPr/>
        </p:nvSpPr>
        <p:spPr>
          <a:xfrm>
            <a:off x="5209531" y="7935585"/>
            <a:ext cx="4431532" cy="841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ctr"/>
          </a:lstStyle>
          <a:p>
            <a:r>
              <a:t>Write Scheduled</a:t>
            </a:r>
          </a:p>
        </p:txBody>
      </p:sp>
      <p:sp>
        <p:nvSpPr>
          <p:cNvPr id="274" name="Shape 274"/>
          <p:cNvSpPr/>
          <p:nvPr/>
        </p:nvSpPr>
        <p:spPr>
          <a:xfrm>
            <a:off x="5242478" y="10212794"/>
            <a:ext cx="4365638" cy="841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ctr"/>
          </a:lstStyle>
          <a:p>
            <a:r>
              <a:t>Write With Abort</a:t>
            </a:r>
          </a:p>
        </p:txBody>
      </p:sp>
      <p:sp>
        <p:nvSpPr>
          <p:cNvPr id="275" name="Shape 275"/>
          <p:cNvSpPr/>
          <p:nvPr/>
        </p:nvSpPr>
        <p:spPr>
          <a:xfrm>
            <a:off x="14633356" y="7935585"/>
            <a:ext cx="4475461" cy="841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ctr"/>
          </a:lstStyle>
          <a:p>
            <a:r>
              <a:t>Read Scheduled</a:t>
            </a:r>
          </a:p>
        </p:txBody>
      </p:sp>
      <p:sp>
        <p:nvSpPr>
          <p:cNvPr id="276" name="Shape 276"/>
          <p:cNvSpPr/>
          <p:nvPr/>
        </p:nvSpPr>
        <p:spPr>
          <a:xfrm>
            <a:off x="14666303" y="10212794"/>
            <a:ext cx="4409567" cy="841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ctr"/>
          </a:lstStyle>
          <a:p>
            <a:r>
              <a:t>Read With Abort</a:t>
            </a:r>
          </a:p>
        </p:txBody>
      </p:sp>
      <p:sp>
        <p:nvSpPr>
          <p:cNvPr id="277" name="Shape 277"/>
          <p:cNvSpPr/>
          <p:nvPr/>
        </p:nvSpPr>
        <p:spPr>
          <a:xfrm>
            <a:off x="8316515" y="4683650"/>
            <a:ext cx="1731622" cy="366467"/>
          </a:xfrm>
          <a:prstGeom prst="roundRect">
            <a:avLst>
              <a:gd name="adj" fmla="val 50000"/>
            </a:avLst>
          </a:prstGeom>
          <a:ln w="25400">
            <a:solidFill>
              <a:srgbClr val="0A60A3"/>
            </a:solidFill>
            <a:bevel/>
          </a:ln>
        </p:spPr>
        <p:txBody>
          <a:bodyPr tIns="91439" bIns="91439" anchor="ctr"/>
          <a:lstStyle/>
          <a:p>
            <a:endParaRPr/>
          </a:p>
        </p:txBody>
      </p:sp>
      <p:sp>
        <p:nvSpPr>
          <p:cNvPr id="278" name="Shape 278"/>
          <p:cNvSpPr/>
          <p:nvPr/>
        </p:nvSpPr>
        <p:spPr>
          <a:xfrm>
            <a:off x="14067234" y="4665791"/>
            <a:ext cx="1961980" cy="366467"/>
          </a:xfrm>
          <a:prstGeom prst="roundRect">
            <a:avLst>
              <a:gd name="adj" fmla="val 50000"/>
            </a:avLst>
          </a:prstGeom>
          <a:ln w="25400">
            <a:solidFill>
              <a:srgbClr val="0A60A3"/>
            </a:solidFill>
            <a:bevel/>
          </a:ln>
        </p:spPr>
        <p:txBody>
          <a:bodyPr tIns="91439" bIns="91439" anchor="ctr"/>
          <a:lstStyle/>
          <a:p>
            <a:endParaRPr/>
          </a:p>
        </p:txBody>
      </p:sp>
      <p:sp>
        <p:nvSpPr>
          <p:cNvPr id="279" name="Shape 279"/>
          <p:cNvSpPr/>
          <p:nvPr/>
        </p:nvSpPr>
        <p:spPr>
          <a:xfrm>
            <a:off x="17746265" y="4683650"/>
            <a:ext cx="1091824" cy="366467"/>
          </a:xfrm>
          <a:prstGeom prst="roundRect">
            <a:avLst>
              <a:gd name="adj" fmla="val 50000"/>
            </a:avLst>
          </a:prstGeom>
          <a:ln w="25400">
            <a:solidFill>
              <a:srgbClr val="0A60A3"/>
            </a:solidFill>
            <a:bevel/>
          </a:ln>
        </p:spPr>
        <p:txBody>
          <a:bodyPr tIns="91439" bIns="91439" anchor="ctr"/>
          <a:lstStyle/>
          <a:p>
            <a:endParaRPr/>
          </a:p>
        </p:txBody>
      </p:sp>
      <p:pic>
        <p:nvPicPr>
          <p:cNvPr id="280" name="Tag.gif"/>
          <p:cNvPicPr>
            <a:picLocks/>
          </p:cNvPicPr>
          <p:nvPr/>
        </p:nvPicPr>
        <p:blipFill>
          <a:blip r:embed="rId5">
            <a:extLst/>
          </a:blip>
          <a:stretch>
            <a:fillRect/>
          </a:stretch>
        </p:blipFill>
        <p:spPr>
          <a:xfrm>
            <a:off x="10450710" y="2507498"/>
            <a:ext cx="3482580" cy="607219"/>
          </a:xfrm>
          <a:prstGeom prst="rect">
            <a:avLst/>
          </a:prstGeom>
          <a:ln w="12700">
            <a:miter lim="400000"/>
          </a:ln>
        </p:spPr>
      </p:pic>
      <p:pic>
        <p:nvPicPr>
          <p:cNvPr id="281" name="pasted-image.tiff"/>
          <p:cNvPicPr>
            <a:picLocks noChangeAspect="1"/>
          </p:cNvPicPr>
          <p:nvPr/>
        </p:nvPicPr>
        <p:blipFill>
          <a:blip r:embed="rId6">
            <a:extLst/>
          </a:blip>
          <a:stretch>
            <a:fillRect/>
          </a:stretch>
        </p:blipFill>
        <p:spPr>
          <a:xfrm>
            <a:off x="7121687" y="8756128"/>
            <a:ext cx="500064" cy="303610"/>
          </a:xfrm>
          <a:prstGeom prst="rect">
            <a:avLst/>
          </a:prstGeom>
          <a:ln w="12700">
            <a:miter lim="400000"/>
          </a:ln>
        </p:spPr>
      </p:pic>
      <p:pic>
        <p:nvPicPr>
          <p:cNvPr id="282" name="pasted-image.tiff"/>
          <p:cNvPicPr>
            <a:picLocks noChangeAspect="1"/>
          </p:cNvPicPr>
          <p:nvPr/>
        </p:nvPicPr>
        <p:blipFill>
          <a:blip r:embed="rId7">
            <a:extLst/>
          </a:blip>
          <a:stretch>
            <a:fillRect/>
          </a:stretch>
        </p:blipFill>
        <p:spPr>
          <a:xfrm>
            <a:off x="7121687" y="11047175"/>
            <a:ext cx="500064" cy="303610"/>
          </a:xfrm>
          <a:prstGeom prst="rect">
            <a:avLst/>
          </a:prstGeom>
          <a:ln w="12700">
            <a:miter lim="400000"/>
          </a:ln>
        </p:spPr>
      </p:pic>
      <p:pic>
        <p:nvPicPr>
          <p:cNvPr id="283" name="pasted-image.tiff"/>
          <p:cNvPicPr>
            <a:picLocks noChangeAspect="1"/>
          </p:cNvPicPr>
          <p:nvPr/>
        </p:nvPicPr>
        <p:blipFill>
          <a:blip r:embed="rId8">
            <a:extLst/>
          </a:blip>
          <a:stretch>
            <a:fillRect/>
          </a:stretch>
        </p:blipFill>
        <p:spPr>
          <a:xfrm>
            <a:off x="16656773" y="8755988"/>
            <a:ext cx="500064" cy="339329"/>
          </a:xfrm>
          <a:prstGeom prst="rect">
            <a:avLst/>
          </a:prstGeom>
          <a:ln w="12700">
            <a:miter lim="400000"/>
          </a:ln>
        </p:spPr>
      </p:pic>
      <p:pic>
        <p:nvPicPr>
          <p:cNvPr id="284" name="pasted-image.tiff"/>
          <p:cNvPicPr>
            <a:picLocks noChangeAspect="1"/>
          </p:cNvPicPr>
          <p:nvPr/>
        </p:nvPicPr>
        <p:blipFill>
          <a:blip r:embed="rId9">
            <a:extLst/>
          </a:blip>
          <a:stretch>
            <a:fillRect/>
          </a:stretch>
        </p:blipFill>
        <p:spPr>
          <a:xfrm>
            <a:off x="16656773" y="11047035"/>
            <a:ext cx="500064" cy="303611"/>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277"/>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27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4" nodeType="clickEffect">
                                  <p:stCondLst>
                                    <p:cond delay="0"/>
                                  </p:stCondLst>
                                  <p:iterate>
                                    <p:tmAbs val="0"/>
                                  </p:iterate>
                                  <p:childTnLst>
                                    <p:set>
                                      <p:cBhvr>
                                        <p:cTn id="17" fill="hold">
                                          <p:stCondLst>
                                            <p:cond delay="0"/>
                                          </p:stCondLst>
                                        </p:cTn>
                                        <p:tgtEl>
                                          <p:spTgt spid="278"/>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5" nodeType="afterEffect">
                                  <p:stCondLst>
                                    <p:cond delay="0"/>
                                  </p:stCondLst>
                                  <p:iterate>
                                    <p:tmAbs val="0"/>
                                  </p:iterate>
                                  <p:childTnLst>
                                    <p:set>
                                      <p:cBhvr>
                                        <p:cTn id="20" fill="hold"/>
                                        <p:tgtEl>
                                          <p:spTgt spid="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1" animBg="1" advAuto="0"/>
      <p:bldP spid="277" grpId="2" animBg="1" advAuto="0"/>
      <p:bldP spid="278" grpId="3" animBg="1" advAuto="0"/>
      <p:bldP spid="278" grpId="4" animBg="1" advAuto="0"/>
      <p:bldP spid="279" grpId="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tt.png"/>
          <p:cNvPicPr>
            <a:picLocks noChangeAspect="1"/>
          </p:cNvPicPr>
          <p:nvPr/>
        </p:nvPicPr>
        <p:blipFill>
          <a:blip r:embed="rId3">
            <a:extLst/>
          </a:blip>
          <a:stretch>
            <a:fillRect/>
          </a:stretch>
        </p:blipFill>
        <p:spPr>
          <a:xfrm>
            <a:off x="4780429" y="4478248"/>
            <a:ext cx="4679157" cy="1232298"/>
          </a:xfrm>
          <a:prstGeom prst="rect">
            <a:avLst/>
          </a:prstGeom>
          <a:ln w="12700">
            <a:miter lim="400000"/>
          </a:ln>
        </p:spPr>
      </p:pic>
      <p:pic>
        <p:nvPicPr>
          <p:cNvPr id="289" name="pasted-image.png"/>
          <p:cNvPicPr>
            <a:picLocks noChangeAspect="1"/>
          </p:cNvPicPr>
          <p:nvPr/>
        </p:nvPicPr>
        <p:blipFill>
          <a:blip r:embed="rId4">
            <a:extLst/>
          </a:blip>
          <a:stretch>
            <a:fillRect/>
          </a:stretch>
        </p:blipFill>
        <p:spPr>
          <a:xfrm>
            <a:off x="7228419" y="8945171"/>
            <a:ext cx="464345" cy="392907"/>
          </a:xfrm>
          <a:prstGeom prst="rect">
            <a:avLst/>
          </a:prstGeom>
          <a:ln w="12700">
            <a:miter lim="400000"/>
          </a:ln>
        </p:spPr>
      </p:pic>
      <p:pic>
        <p:nvPicPr>
          <p:cNvPr id="290" name="pasted-image.png"/>
          <p:cNvPicPr>
            <a:picLocks noChangeAspect="1"/>
          </p:cNvPicPr>
          <p:nvPr/>
        </p:nvPicPr>
        <p:blipFill>
          <a:blip r:embed="rId5">
            <a:extLst/>
          </a:blip>
          <a:stretch>
            <a:fillRect/>
          </a:stretch>
        </p:blipFill>
        <p:spPr>
          <a:xfrm>
            <a:off x="7228419" y="7316916"/>
            <a:ext cx="464345" cy="392907"/>
          </a:xfrm>
          <a:prstGeom prst="rect">
            <a:avLst/>
          </a:prstGeom>
          <a:ln w="12700">
            <a:miter lim="400000"/>
          </a:ln>
        </p:spPr>
      </p:pic>
      <p:pic>
        <p:nvPicPr>
          <p:cNvPr id="291" name="pasted-image.tiff"/>
          <p:cNvPicPr>
            <a:picLocks noChangeAspect="1"/>
          </p:cNvPicPr>
          <p:nvPr/>
        </p:nvPicPr>
        <p:blipFill>
          <a:blip r:embed="rId6">
            <a:extLst/>
          </a:blip>
          <a:stretch>
            <a:fillRect/>
          </a:stretch>
        </p:blipFill>
        <p:spPr>
          <a:xfrm>
            <a:off x="14219039" y="4469318"/>
            <a:ext cx="4697016" cy="964407"/>
          </a:xfrm>
          <a:prstGeom prst="rect">
            <a:avLst/>
          </a:prstGeom>
          <a:ln w="12700">
            <a:miter lim="400000"/>
          </a:ln>
        </p:spPr>
      </p:pic>
      <p:sp>
        <p:nvSpPr>
          <p:cNvPr id="292" name="Shape 292"/>
          <p:cNvSpPr>
            <a:spLocks noGrp="1"/>
          </p:cNvSpPr>
          <p:nvPr>
            <p:ph type="title"/>
          </p:nvPr>
        </p:nvSpPr>
        <p:spPr>
          <a:prstGeom prst="rect">
            <a:avLst/>
          </a:prstGeom>
        </p:spPr>
        <p:txBody>
          <a:bodyPr/>
          <a:lstStyle/>
          <a:p>
            <a:r>
              <a:t>Messenger Channel Endpoints</a:t>
            </a:r>
          </a:p>
        </p:txBody>
      </p:sp>
      <p:sp>
        <p:nvSpPr>
          <p:cNvPr id="293" name="Shape 293"/>
          <p:cNvSpPr/>
          <p:nvPr/>
        </p:nvSpPr>
        <p:spPr>
          <a:xfrm>
            <a:off x="6671172" y="3769390"/>
            <a:ext cx="1508250" cy="841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ctr"/>
          </a:lstStyle>
          <a:p>
            <a:r>
              <a:t>Write</a:t>
            </a:r>
          </a:p>
        </p:txBody>
      </p:sp>
      <p:sp>
        <p:nvSpPr>
          <p:cNvPr id="294" name="Shape 294"/>
          <p:cNvSpPr/>
          <p:nvPr/>
        </p:nvSpPr>
        <p:spPr>
          <a:xfrm>
            <a:off x="16094997" y="3769390"/>
            <a:ext cx="1552179" cy="841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ctr"/>
          </a:lstStyle>
          <a:p>
            <a:r>
              <a:t>Read</a:t>
            </a:r>
          </a:p>
        </p:txBody>
      </p:sp>
      <p:sp>
        <p:nvSpPr>
          <p:cNvPr id="295" name="Shape 295"/>
          <p:cNvSpPr/>
          <p:nvPr/>
        </p:nvSpPr>
        <p:spPr>
          <a:xfrm>
            <a:off x="5209531" y="6483022"/>
            <a:ext cx="4431532" cy="841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ctr"/>
          </a:lstStyle>
          <a:p>
            <a:r>
              <a:t>Write Scheduled</a:t>
            </a:r>
          </a:p>
        </p:txBody>
      </p:sp>
      <p:sp>
        <p:nvSpPr>
          <p:cNvPr id="296" name="Shape 296"/>
          <p:cNvSpPr/>
          <p:nvPr/>
        </p:nvSpPr>
        <p:spPr>
          <a:xfrm>
            <a:off x="5242478" y="8099435"/>
            <a:ext cx="4365638" cy="841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ctr"/>
          </a:lstStyle>
          <a:p>
            <a:r>
              <a:t>Write With Abort</a:t>
            </a:r>
          </a:p>
        </p:txBody>
      </p:sp>
      <p:sp>
        <p:nvSpPr>
          <p:cNvPr id="297" name="Shape 297"/>
          <p:cNvSpPr/>
          <p:nvPr/>
        </p:nvSpPr>
        <p:spPr>
          <a:xfrm>
            <a:off x="14633356" y="6483022"/>
            <a:ext cx="4475461" cy="841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ctr"/>
          </a:lstStyle>
          <a:p>
            <a:r>
              <a:t>Read Scheduled</a:t>
            </a:r>
          </a:p>
        </p:txBody>
      </p:sp>
      <p:sp>
        <p:nvSpPr>
          <p:cNvPr id="298" name="Shape 298"/>
          <p:cNvSpPr/>
          <p:nvPr/>
        </p:nvSpPr>
        <p:spPr>
          <a:xfrm>
            <a:off x="14666303" y="8099435"/>
            <a:ext cx="4409567" cy="841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ctr"/>
          </a:lstStyle>
          <a:p>
            <a:r>
              <a:t>Read With Abort</a:t>
            </a:r>
          </a:p>
        </p:txBody>
      </p:sp>
      <p:sp>
        <p:nvSpPr>
          <p:cNvPr id="299" name="Shape 299"/>
          <p:cNvSpPr/>
          <p:nvPr/>
        </p:nvSpPr>
        <p:spPr>
          <a:xfrm>
            <a:off x="6119063" y="9876581"/>
            <a:ext cx="2612468" cy="841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ctr"/>
          </a:lstStyle>
          <a:p>
            <a:r>
              <a:t>Write Ack</a:t>
            </a:r>
          </a:p>
        </p:txBody>
      </p:sp>
      <p:sp>
        <p:nvSpPr>
          <p:cNvPr id="300" name="Shape 300"/>
          <p:cNvSpPr/>
          <p:nvPr/>
        </p:nvSpPr>
        <p:spPr>
          <a:xfrm>
            <a:off x="15542888" y="9823003"/>
            <a:ext cx="2656397" cy="841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ctr"/>
          </a:lstStyle>
          <a:p>
            <a:r>
              <a:t>Read Ack</a:t>
            </a:r>
          </a:p>
        </p:txBody>
      </p:sp>
      <p:sp>
        <p:nvSpPr>
          <p:cNvPr id="301" name="Shape 301"/>
          <p:cNvSpPr/>
          <p:nvPr/>
        </p:nvSpPr>
        <p:spPr>
          <a:xfrm>
            <a:off x="14114194" y="11298039"/>
            <a:ext cx="5513785" cy="841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ctr"/>
          </a:lstStyle>
          <a:p>
            <a:r>
              <a:t>Read Ack With Abort</a:t>
            </a:r>
          </a:p>
        </p:txBody>
      </p:sp>
      <p:sp>
        <p:nvSpPr>
          <p:cNvPr id="302" name="Shape 302"/>
          <p:cNvSpPr/>
          <p:nvPr/>
        </p:nvSpPr>
        <p:spPr>
          <a:xfrm>
            <a:off x="5359588" y="4969400"/>
            <a:ext cx="1091824" cy="366467"/>
          </a:xfrm>
          <a:prstGeom prst="roundRect">
            <a:avLst>
              <a:gd name="adj" fmla="val 50000"/>
            </a:avLst>
          </a:prstGeom>
          <a:ln w="25400">
            <a:solidFill>
              <a:srgbClr val="0A60A3"/>
            </a:solidFill>
            <a:bevel/>
          </a:ln>
        </p:spPr>
        <p:txBody>
          <a:bodyPr tIns="91439" bIns="91439" anchor="ctr"/>
          <a:lstStyle/>
          <a:p>
            <a:endParaRPr/>
          </a:p>
        </p:txBody>
      </p:sp>
      <p:sp>
        <p:nvSpPr>
          <p:cNvPr id="303" name="Shape 303"/>
          <p:cNvSpPr/>
          <p:nvPr/>
        </p:nvSpPr>
        <p:spPr>
          <a:xfrm>
            <a:off x="4562976" y="4415759"/>
            <a:ext cx="5114062" cy="366467"/>
          </a:xfrm>
          <a:prstGeom prst="roundRect">
            <a:avLst>
              <a:gd name="adj" fmla="val 50000"/>
            </a:avLst>
          </a:prstGeom>
          <a:ln w="25400">
            <a:solidFill>
              <a:srgbClr val="0A60A3"/>
            </a:solidFill>
            <a:bevel/>
          </a:ln>
        </p:spPr>
        <p:txBody>
          <a:bodyPr tIns="91439" bIns="91439" anchor="ctr"/>
          <a:lstStyle/>
          <a:p>
            <a:endParaRPr/>
          </a:p>
        </p:txBody>
      </p:sp>
      <p:sp>
        <p:nvSpPr>
          <p:cNvPr id="304" name="Shape 304"/>
          <p:cNvSpPr/>
          <p:nvPr/>
        </p:nvSpPr>
        <p:spPr>
          <a:xfrm>
            <a:off x="4877385" y="5402445"/>
            <a:ext cx="1584770" cy="366467"/>
          </a:xfrm>
          <a:prstGeom prst="roundRect">
            <a:avLst>
              <a:gd name="adj" fmla="val 50000"/>
            </a:avLst>
          </a:prstGeom>
          <a:ln w="25400">
            <a:solidFill>
              <a:srgbClr val="0A60A3"/>
            </a:solidFill>
            <a:bevel/>
          </a:ln>
        </p:spPr>
        <p:txBody>
          <a:bodyPr tIns="91439" bIns="91439" anchor="ctr"/>
          <a:lstStyle/>
          <a:p>
            <a:endParaRPr/>
          </a:p>
        </p:txBody>
      </p:sp>
      <p:sp>
        <p:nvSpPr>
          <p:cNvPr id="305" name="Shape 305"/>
          <p:cNvSpPr/>
          <p:nvPr/>
        </p:nvSpPr>
        <p:spPr>
          <a:xfrm>
            <a:off x="4877385" y="4710439"/>
            <a:ext cx="1584770" cy="366467"/>
          </a:xfrm>
          <a:prstGeom prst="roundRect">
            <a:avLst>
              <a:gd name="adj" fmla="val 50000"/>
            </a:avLst>
          </a:prstGeom>
          <a:ln w="25400">
            <a:solidFill>
              <a:srgbClr val="0A60A3"/>
            </a:solidFill>
            <a:bevel/>
          </a:ln>
        </p:spPr>
        <p:txBody>
          <a:bodyPr tIns="91439" bIns="91439" anchor="ctr"/>
          <a:lstStyle/>
          <a:p>
            <a:endParaRPr/>
          </a:p>
        </p:txBody>
      </p:sp>
      <p:sp>
        <p:nvSpPr>
          <p:cNvPr id="306" name="Shape 306"/>
          <p:cNvSpPr/>
          <p:nvPr/>
        </p:nvSpPr>
        <p:spPr>
          <a:xfrm>
            <a:off x="8324244" y="5101691"/>
            <a:ext cx="573623" cy="366467"/>
          </a:xfrm>
          <a:prstGeom prst="roundRect">
            <a:avLst>
              <a:gd name="adj" fmla="val 50000"/>
            </a:avLst>
          </a:prstGeom>
          <a:ln w="25400">
            <a:solidFill>
              <a:srgbClr val="0A60A3"/>
            </a:solidFill>
            <a:bevel/>
          </a:ln>
        </p:spPr>
        <p:txBody>
          <a:bodyPr tIns="91439" bIns="91439" anchor="ctr"/>
          <a:lstStyle/>
          <a:p>
            <a:endParaRPr/>
          </a:p>
        </p:txBody>
      </p:sp>
      <p:sp>
        <p:nvSpPr>
          <p:cNvPr id="307" name="Shape 307"/>
          <p:cNvSpPr/>
          <p:nvPr/>
        </p:nvSpPr>
        <p:spPr>
          <a:xfrm>
            <a:off x="14842915" y="5096947"/>
            <a:ext cx="1091824" cy="366467"/>
          </a:xfrm>
          <a:prstGeom prst="roundRect">
            <a:avLst>
              <a:gd name="adj" fmla="val 50000"/>
            </a:avLst>
          </a:prstGeom>
          <a:ln w="25400">
            <a:solidFill>
              <a:srgbClr val="0A60A3"/>
            </a:solidFill>
            <a:bevel/>
          </a:ln>
        </p:spPr>
        <p:txBody>
          <a:bodyPr tIns="91439" bIns="91439" anchor="ctr"/>
          <a:lstStyle/>
          <a:p>
            <a:endParaRPr/>
          </a:p>
        </p:txBody>
      </p:sp>
      <p:pic>
        <p:nvPicPr>
          <p:cNvPr id="308" name="Messenger2.gif"/>
          <p:cNvPicPr>
            <a:picLocks/>
          </p:cNvPicPr>
          <p:nvPr/>
        </p:nvPicPr>
        <p:blipFill>
          <a:blip r:embed="rId7">
            <a:extLst/>
          </a:blip>
          <a:stretch>
            <a:fillRect/>
          </a:stretch>
        </p:blipFill>
        <p:spPr>
          <a:xfrm>
            <a:off x="10321758" y="2485383"/>
            <a:ext cx="3482579" cy="1232298"/>
          </a:xfrm>
          <a:prstGeom prst="rect">
            <a:avLst/>
          </a:prstGeom>
          <a:ln w="12700">
            <a:miter lim="400000"/>
          </a:ln>
        </p:spPr>
      </p:pic>
      <p:pic>
        <p:nvPicPr>
          <p:cNvPr id="309" name="pasted-image.tiff"/>
          <p:cNvPicPr>
            <a:picLocks noChangeAspect="1"/>
          </p:cNvPicPr>
          <p:nvPr/>
        </p:nvPicPr>
        <p:blipFill>
          <a:blip r:embed="rId8">
            <a:extLst/>
          </a:blip>
          <a:stretch>
            <a:fillRect/>
          </a:stretch>
        </p:blipFill>
        <p:spPr>
          <a:xfrm>
            <a:off x="16635426" y="7299056"/>
            <a:ext cx="464345" cy="392908"/>
          </a:xfrm>
          <a:prstGeom prst="rect">
            <a:avLst/>
          </a:prstGeom>
          <a:ln w="12700">
            <a:miter lim="400000"/>
          </a:ln>
        </p:spPr>
      </p:pic>
      <p:pic>
        <p:nvPicPr>
          <p:cNvPr id="310" name="pasted-image.tiff"/>
          <p:cNvPicPr>
            <a:picLocks noChangeAspect="1"/>
          </p:cNvPicPr>
          <p:nvPr/>
        </p:nvPicPr>
        <p:blipFill>
          <a:blip r:embed="rId9">
            <a:extLst/>
          </a:blip>
          <a:stretch>
            <a:fillRect/>
          </a:stretch>
        </p:blipFill>
        <p:spPr>
          <a:xfrm>
            <a:off x="16656773" y="8927241"/>
            <a:ext cx="464345" cy="392908"/>
          </a:xfrm>
          <a:prstGeom prst="rect">
            <a:avLst/>
          </a:prstGeom>
          <a:ln w="12700">
            <a:miter lim="400000"/>
          </a:ln>
        </p:spPr>
      </p:pic>
      <p:pic>
        <p:nvPicPr>
          <p:cNvPr id="311" name="pasted-image.tiff"/>
          <p:cNvPicPr>
            <a:picLocks noChangeAspect="1"/>
          </p:cNvPicPr>
          <p:nvPr/>
        </p:nvPicPr>
        <p:blipFill>
          <a:blip r:embed="rId10">
            <a:extLst/>
          </a:blip>
          <a:stretch>
            <a:fillRect/>
          </a:stretch>
        </p:blipFill>
        <p:spPr>
          <a:xfrm>
            <a:off x="7246278" y="10688396"/>
            <a:ext cx="428626" cy="232173"/>
          </a:xfrm>
          <a:prstGeom prst="rect">
            <a:avLst/>
          </a:prstGeom>
          <a:ln w="12700">
            <a:miter lim="400000"/>
          </a:ln>
        </p:spPr>
      </p:pic>
      <p:pic>
        <p:nvPicPr>
          <p:cNvPr id="312" name="pasted-image.tiff"/>
          <p:cNvPicPr>
            <a:picLocks noChangeAspect="1"/>
          </p:cNvPicPr>
          <p:nvPr/>
        </p:nvPicPr>
        <p:blipFill>
          <a:blip r:embed="rId11">
            <a:extLst/>
          </a:blip>
          <a:stretch>
            <a:fillRect/>
          </a:stretch>
        </p:blipFill>
        <p:spPr>
          <a:xfrm>
            <a:off x="16656773" y="10625888"/>
            <a:ext cx="464345" cy="392907"/>
          </a:xfrm>
          <a:prstGeom prst="rect">
            <a:avLst/>
          </a:prstGeom>
          <a:ln w="12700">
            <a:miter lim="400000"/>
          </a:ln>
        </p:spPr>
      </p:pic>
      <p:pic>
        <p:nvPicPr>
          <p:cNvPr id="313" name="pasted-image.tiff"/>
          <p:cNvPicPr>
            <a:picLocks noChangeAspect="1"/>
          </p:cNvPicPr>
          <p:nvPr/>
        </p:nvPicPr>
        <p:blipFill>
          <a:blip r:embed="rId12">
            <a:extLst/>
          </a:blip>
          <a:stretch>
            <a:fillRect/>
          </a:stretch>
        </p:blipFill>
        <p:spPr>
          <a:xfrm>
            <a:off x="16638914" y="12114073"/>
            <a:ext cx="464345" cy="392907"/>
          </a:xfrm>
          <a:prstGeom prst="rect">
            <a:avLst/>
          </a:prstGeom>
          <a:ln w="12700">
            <a:miter lim="400000"/>
          </a:ln>
        </p:spPr>
      </p:pic>
      <p:sp>
        <p:nvSpPr>
          <p:cNvPr id="314" name="Shape 314"/>
          <p:cNvSpPr/>
          <p:nvPr/>
        </p:nvSpPr>
        <p:spPr>
          <a:xfrm>
            <a:off x="4040215" y="9649869"/>
            <a:ext cx="16045664" cy="1"/>
          </a:xfrm>
          <a:prstGeom prst="line">
            <a:avLst/>
          </a:prstGeom>
          <a:ln w="12700">
            <a:solidFill>
              <a:srgbClr val="0A60A3"/>
            </a:solidFill>
            <a:custDash>
              <a:ds d="200000" sp="200000"/>
            </a:custDash>
            <a:miter lim="400000"/>
          </a:ln>
        </p:spPr>
        <p:txBody>
          <a:bodyPr lIns="0" tIns="0" rIns="0" bIns="0"/>
          <a:lstStyle/>
          <a:p>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302"/>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30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30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5" nodeType="clickEffect">
                                  <p:stCondLst>
                                    <p:cond delay="0"/>
                                  </p:stCondLst>
                                  <p:iterate>
                                    <p:tmAbs val="0"/>
                                  </p:iterate>
                                  <p:childTnLst>
                                    <p:set>
                                      <p:cBhvr>
                                        <p:cTn id="20" fill="hold">
                                          <p:stCondLst>
                                            <p:cond delay="0"/>
                                          </p:stCondLst>
                                        </p:cTn>
                                        <p:tgtEl>
                                          <p:spTgt spid="304"/>
                                        </p:tgtEl>
                                        <p:attrNameLst>
                                          <p:attrName>style.visibility</p:attrName>
                                        </p:attrNameLst>
                                      </p:cBhvr>
                                      <p:to>
                                        <p:strVal val="hidden"/>
                                      </p:to>
                                    </p:set>
                                  </p:childTnLst>
                                </p:cTn>
                              </p:par>
                            </p:childTnLst>
                          </p:cTn>
                        </p:par>
                        <p:par>
                          <p:cTn id="21" fill="hold">
                            <p:stCondLst>
                              <p:cond delay="0"/>
                            </p:stCondLst>
                            <p:childTnLst>
                              <p:par>
                                <p:cTn id="22" presetID="1" presetClass="exit" presetSubtype="0" fill="hold" grpId="6" nodeType="afterEffect">
                                  <p:stCondLst>
                                    <p:cond delay="0"/>
                                  </p:stCondLst>
                                  <p:iterate>
                                    <p:tmAbs val="0"/>
                                  </p:iterate>
                                  <p:childTnLst>
                                    <p:set>
                                      <p:cBhvr>
                                        <p:cTn id="23" fill="hold">
                                          <p:stCondLst>
                                            <p:cond delay="0"/>
                                          </p:stCondLst>
                                        </p:cTn>
                                        <p:tgtEl>
                                          <p:spTgt spid="303"/>
                                        </p:tgtEl>
                                        <p:attrNameLst>
                                          <p:attrName>style.visibility</p:attrName>
                                        </p:attrNameLst>
                                      </p:cBhvr>
                                      <p:to>
                                        <p:strVal val="hidden"/>
                                      </p:to>
                                    </p:set>
                                  </p:childTnLst>
                                </p:cTn>
                              </p:par>
                            </p:childTnLst>
                          </p:cTn>
                        </p:par>
                        <p:par>
                          <p:cTn id="24" fill="hold">
                            <p:stCondLst>
                              <p:cond delay="0"/>
                            </p:stCondLst>
                            <p:childTnLst>
                              <p:par>
                                <p:cTn id="25" presetID="1" presetClass="entr" presetSubtype="0" fill="hold" grpId="7" nodeType="afterEffect">
                                  <p:stCondLst>
                                    <p:cond delay="0"/>
                                  </p:stCondLst>
                                  <p:iterate>
                                    <p:tmAbs val="0"/>
                                  </p:iterate>
                                  <p:childTnLst>
                                    <p:set>
                                      <p:cBhvr>
                                        <p:cTn id="26" fill="hold"/>
                                        <p:tgtEl>
                                          <p:spTgt spid="30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8" nodeType="clickEffect">
                                  <p:stCondLst>
                                    <p:cond delay="0"/>
                                  </p:stCondLst>
                                  <p:iterate>
                                    <p:tmAbs val="0"/>
                                  </p:iterate>
                                  <p:childTnLst>
                                    <p:set>
                                      <p:cBhvr>
                                        <p:cTn id="30" fill="hold">
                                          <p:stCondLst>
                                            <p:cond delay="0"/>
                                          </p:stCondLst>
                                        </p:cTn>
                                        <p:tgtEl>
                                          <p:spTgt spid="305"/>
                                        </p:tgtEl>
                                        <p:attrNameLst>
                                          <p:attrName>style.visibility</p:attrName>
                                        </p:attrNameLst>
                                      </p:cBhvr>
                                      <p:to>
                                        <p:strVal val="hidden"/>
                                      </p:to>
                                    </p:set>
                                  </p:childTnLst>
                                </p:cTn>
                              </p:par>
                            </p:childTnLst>
                          </p:cTn>
                        </p:par>
                        <p:par>
                          <p:cTn id="31" fill="hold">
                            <p:stCondLst>
                              <p:cond delay="0"/>
                            </p:stCondLst>
                            <p:childTnLst>
                              <p:par>
                                <p:cTn id="32" presetID="1" presetClass="entr" presetSubtype="0" fill="hold" grpId="9" nodeType="afterEffect">
                                  <p:stCondLst>
                                    <p:cond delay="0"/>
                                  </p:stCondLst>
                                  <p:iterate>
                                    <p:tmAbs val="0"/>
                                  </p:iterate>
                                  <p:childTnLst>
                                    <p:set>
                                      <p:cBhvr>
                                        <p:cTn id="33" fill="hold"/>
                                        <p:tgtEl>
                                          <p:spTgt spid="30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0" nodeType="clickEffect">
                                  <p:stCondLst>
                                    <p:cond delay="0"/>
                                  </p:stCondLst>
                                  <p:iterate>
                                    <p:tmAbs val="0"/>
                                  </p:iterate>
                                  <p:childTnLst>
                                    <p:set>
                                      <p:cBhvr>
                                        <p:cTn id="37" fill="hold">
                                          <p:stCondLst>
                                            <p:cond delay="0"/>
                                          </p:stCondLst>
                                        </p:cTn>
                                        <p:tgtEl>
                                          <p:spTgt spid="306"/>
                                        </p:tgtEl>
                                        <p:attrNameLst>
                                          <p:attrName>style.visibility</p:attrName>
                                        </p:attrNameLst>
                                      </p:cBhvr>
                                      <p:to>
                                        <p:strVal val="hidden"/>
                                      </p:to>
                                    </p:set>
                                  </p:childTnLst>
                                </p:cTn>
                              </p:par>
                            </p:childTnLst>
                          </p:cTn>
                        </p:par>
                        <p:par>
                          <p:cTn id="38" fill="hold">
                            <p:stCondLst>
                              <p:cond delay="0"/>
                            </p:stCondLst>
                            <p:childTnLst>
                              <p:par>
                                <p:cTn id="39" presetID="1" presetClass="entr" presetSubtype="0" fill="hold" grpId="11" nodeType="afterEffect">
                                  <p:stCondLst>
                                    <p:cond delay="0"/>
                                  </p:stCondLst>
                                  <p:iterate>
                                    <p:tmAbs val="0"/>
                                  </p:iterate>
                                  <p:childTnLst>
                                    <p:set>
                                      <p:cBhvr>
                                        <p:cTn id="40" fill="hold"/>
                                        <p:tgtEl>
                                          <p:spTgt spid="3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1" animBg="1" advAuto="0"/>
      <p:bldP spid="302" grpId="2" animBg="1" advAuto="0"/>
      <p:bldP spid="303" grpId="3" animBg="1" advAuto="0"/>
      <p:bldP spid="303" grpId="6" animBg="1" advAuto="0"/>
      <p:bldP spid="304" grpId="4" animBg="1" advAuto="0"/>
      <p:bldP spid="304" grpId="5" animBg="1" advAuto="0"/>
      <p:bldP spid="305" grpId="7" animBg="1" advAuto="0"/>
      <p:bldP spid="305" grpId="8" animBg="1" advAuto="0"/>
      <p:bldP spid="306" grpId="9" animBg="1" advAuto="0"/>
      <p:bldP spid="306" grpId="10" animBg="1" advAuto="0"/>
      <p:bldP spid="307" grpId="1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p:cNvSpPr>
          <p:nvPr>
            <p:ph type="title"/>
          </p:nvPr>
        </p:nvSpPr>
        <p:spPr>
          <a:prstGeom prst="rect">
            <a:avLst/>
          </a:prstGeom>
        </p:spPr>
        <p:txBody>
          <a:bodyPr/>
          <a:lstStyle/>
          <a:p>
            <a:r>
              <a:t>Messenger Ack Usage</a:t>
            </a:r>
          </a:p>
        </p:txBody>
      </p:sp>
      <p:pic>
        <p:nvPicPr>
          <p:cNvPr id="319" name="Screen Shot 2016-02-29 at 2.23.28 PM.png"/>
          <p:cNvPicPr>
            <a:picLocks noChangeAspect="1"/>
          </p:cNvPicPr>
          <p:nvPr/>
        </p:nvPicPr>
        <p:blipFill>
          <a:blip r:embed="rId3">
            <a:extLst/>
          </a:blip>
          <a:stretch>
            <a:fillRect/>
          </a:stretch>
        </p:blipFill>
        <p:spPr>
          <a:xfrm>
            <a:off x="12048595" y="2738712"/>
            <a:ext cx="7304485" cy="2160985"/>
          </a:xfrm>
          <a:prstGeom prst="rect">
            <a:avLst/>
          </a:prstGeom>
          <a:ln w="12700">
            <a:miter lim="400000"/>
          </a:ln>
        </p:spPr>
      </p:pic>
      <p:sp>
        <p:nvSpPr>
          <p:cNvPr id="320" name="Shape 320"/>
          <p:cNvSpPr/>
          <p:nvPr/>
        </p:nvSpPr>
        <p:spPr>
          <a:xfrm>
            <a:off x="4081068" y="3398516"/>
            <a:ext cx="6250026" cy="841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r>
              <a:t>Write and Read, no ack</a:t>
            </a:r>
          </a:p>
        </p:txBody>
      </p:sp>
      <p:pic>
        <p:nvPicPr>
          <p:cNvPr id="321" name="Screen Shot 2016-02-29 at 2.22.57 PM.png"/>
          <p:cNvPicPr>
            <a:picLocks noChangeAspect="1"/>
          </p:cNvPicPr>
          <p:nvPr/>
        </p:nvPicPr>
        <p:blipFill>
          <a:blip r:embed="rId4">
            <a:extLst/>
          </a:blip>
          <a:stretch>
            <a:fillRect/>
          </a:stretch>
        </p:blipFill>
        <p:spPr>
          <a:xfrm>
            <a:off x="12057525" y="5771028"/>
            <a:ext cx="7286626" cy="2143126"/>
          </a:xfrm>
          <a:prstGeom prst="rect">
            <a:avLst/>
          </a:prstGeom>
          <a:ln w="12700">
            <a:miter lim="400000"/>
          </a:ln>
        </p:spPr>
      </p:pic>
      <p:sp>
        <p:nvSpPr>
          <p:cNvPr id="322" name="Shape 322"/>
          <p:cNvSpPr/>
          <p:nvPr/>
        </p:nvSpPr>
        <p:spPr>
          <a:xfrm>
            <a:off x="4080645" y="6072653"/>
            <a:ext cx="7364798" cy="15398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r>
              <a:t>Write and wait for ack</a:t>
            </a:r>
          </a:p>
          <a:p>
            <a:r>
              <a:t>Read and ack last message</a:t>
            </a:r>
          </a:p>
        </p:txBody>
      </p:sp>
      <p:pic>
        <p:nvPicPr>
          <p:cNvPr id="323" name="Screen Shot 2016-02-29 at 2.28.19 PM.png"/>
          <p:cNvPicPr>
            <a:picLocks noChangeAspect="1"/>
          </p:cNvPicPr>
          <p:nvPr/>
        </p:nvPicPr>
        <p:blipFill>
          <a:blip r:embed="rId5">
            <a:extLst/>
          </a:blip>
          <a:stretch>
            <a:fillRect/>
          </a:stretch>
        </p:blipFill>
        <p:spPr>
          <a:xfrm>
            <a:off x="12052548" y="8639858"/>
            <a:ext cx="8876111" cy="2178845"/>
          </a:xfrm>
          <a:prstGeom prst="rect">
            <a:avLst/>
          </a:prstGeom>
          <a:ln w="12700">
            <a:miter lim="400000"/>
          </a:ln>
        </p:spPr>
      </p:pic>
      <p:sp>
        <p:nvSpPr>
          <p:cNvPr id="324" name="Shape 324"/>
          <p:cNvSpPr/>
          <p:nvPr/>
        </p:nvSpPr>
        <p:spPr>
          <a:xfrm>
            <a:off x="4080645" y="8959343"/>
            <a:ext cx="7223026" cy="15398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r>
              <a:t>Write and wait for ack later</a:t>
            </a:r>
          </a:p>
          <a:p>
            <a:r>
              <a:t>Read and ack sooner</a:t>
            </a:r>
          </a:p>
        </p:txBody>
      </p:sp>
      <p:sp>
        <p:nvSpPr>
          <p:cNvPr id="325" name="Shape 325"/>
          <p:cNvSpPr/>
          <p:nvPr/>
        </p:nvSpPr>
        <p:spPr>
          <a:xfrm>
            <a:off x="6846742" y="11454734"/>
            <a:ext cx="10288365" cy="841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r>
              <a:t>Use of ack can be message dependent</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32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32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3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5" nodeType="clickEffect">
                                  <p:stCondLst>
                                    <p:cond delay="0"/>
                                  </p:stCondLst>
                                  <p:iterate>
                                    <p:tmAbs val="0"/>
                                  </p:iterate>
                                  <p:childTnLst>
                                    <p:set>
                                      <p:cBhvr>
                                        <p:cTn id="20" fill="hold"/>
                                        <p:tgtEl>
                                          <p:spTgt spid="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1" animBg="1" advAuto="0"/>
      <p:bldP spid="322" grpId="2" animBg="1" advAuto="0"/>
      <p:bldP spid="323" grpId="3" animBg="1" advAuto="0"/>
      <p:bldP spid="324" grpId="4" animBg="1" advAuto="0"/>
      <p:bldP spid="325" grpId="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ctrTitle"/>
          </p:nvPr>
        </p:nvSpPr>
        <p:spPr>
          <a:xfrm>
            <a:off x="3048000" y="1000124"/>
            <a:ext cx="18288001" cy="5129216"/>
          </a:xfrm>
          <a:prstGeom prst="rect">
            <a:avLst/>
          </a:prstGeom>
        </p:spPr>
        <p:txBody>
          <a:bodyPr/>
          <a:lstStyle/>
          <a:p>
            <a:pPr>
              <a:lnSpc>
                <a:spcPct val="100000"/>
              </a:lnSpc>
              <a:defRPr sz="10600" spc="-353"/>
            </a:pPr>
            <a:r>
              <a:rPr spc="-321" dirty="0"/>
              <a:t>Channels:</a:t>
            </a:r>
          </a:p>
          <a:p>
            <a:pPr>
              <a:lnSpc>
                <a:spcPct val="100000"/>
              </a:lnSpc>
              <a:defRPr sz="10600" spc="-353"/>
            </a:pPr>
            <a:r>
              <a:rPr spc="-321" dirty="0"/>
              <a:t>The Next Evolution of Dataflow</a:t>
            </a:r>
          </a:p>
        </p:txBody>
      </p:sp>
      <p:sp>
        <p:nvSpPr>
          <p:cNvPr id="115" name="Shape 115"/>
          <p:cNvSpPr>
            <a:spLocks noGrp="1"/>
          </p:cNvSpPr>
          <p:nvPr>
            <p:ph type="body" idx="13"/>
          </p:nvPr>
        </p:nvSpPr>
        <p:spPr>
          <a:xfrm>
            <a:off x="4138612" y="7108030"/>
            <a:ext cx="16106776" cy="5129215"/>
          </a:xfrm>
          <a:prstGeom prst="rect">
            <a:avLst/>
          </a:prstGeom>
        </p:spPr>
        <p:txBody>
          <a:bodyPr/>
          <a:lstStyle/>
          <a:p>
            <a:pPr>
              <a:defRPr sz="6600" spc="-220">
                <a:solidFill>
                  <a:srgbClr val="000000"/>
                </a:solidFill>
              </a:defRPr>
            </a:pPr>
            <a:r>
              <a:rPr lang="en-GB" dirty="0"/>
              <a:t>Matt Surridge CLA</a:t>
            </a:r>
          </a:p>
          <a:p>
            <a:pPr>
              <a:defRPr sz="6600" spc="-220">
                <a:solidFill>
                  <a:srgbClr val="000000"/>
                </a:solidFill>
              </a:defRPr>
            </a:pPr>
            <a:r>
              <a:rPr lang="en-GB" dirty="0"/>
              <a:t>Application Engineering Specialist</a:t>
            </a:r>
            <a:endParaRPr dirty="0"/>
          </a:p>
          <a:p>
            <a:pPr>
              <a:defRPr sz="6600" spc="-220">
                <a:solidFill>
                  <a:srgbClr val="000000"/>
                </a:solidFill>
              </a:defRPr>
            </a:pPr>
            <a:r>
              <a:rPr dirty="0"/>
              <a:t>National Instruments</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p:cNvSpPr>
          <p:nvPr>
            <p:ph type="title"/>
          </p:nvPr>
        </p:nvSpPr>
        <p:spPr>
          <a:prstGeom prst="rect">
            <a:avLst/>
          </a:prstGeom>
        </p:spPr>
        <p:txBody>
          <a:bodyPr/>
          <a:lstStyle/>
          <a:p>
            <a:r>
              <a:t>Stream Abort Usage</a:t>
            </a:r>
          </a:p>
        </p:txBody>
      </p:sp>
      <p:pic>
        <p:nvPicPr>
          <p:cNvPr id="330" name="Screen Shot 2016-02-29 at 2.58.09 PM.png"/>
          <p:cNvPicPr>
            <a:picLocks noChangeAspect="1"/>
          </p:cNvPicPr>
          <p:nvPr/>
        </p:nvPicPr>
        <p:blipFill>
          <a:blip r:embed="rId3">
            <a:extLst/>
          </a:blip>
          <a:stretch>
            <a:fillRect/>
          </a:stretch>
        </p:blipFill>
        <p:spPr>
          <a:xfrm>
            <a:off x="6411066" y="4157134"/>
            <a:ext cx="12700001" cy="2797731"/>
          </a:xfrm>
          <a:prstGeom prst="rect">
            <a:avLst/>
          </a:prstGeom>
          <a:ln w="12700">
            <a:miter lim="400000"/>
          </a:ln>
        </p:spPr>
      </p:pic>
      <p:pic>
        <p:nvPicPr>
          <p:cNvPr id="331" name="Screen Shot 2016-02-29 at 2.59.35 PM.png"/>
          <p:cNvPicPr>
            <a:picLocks noChangeAspect="1"/>
          </p:cNvPicPr>
          <p:nvPr/>
        </p:nvPicPr>
        <p:blipFill>
          <a:blip r:embed="rId4">
            <a:extLst/>
          </a:blip>
          <a:stretch>
            <a:fillRect/>
          </a:stretch>
        </p:blipFill>
        <p:spPr>
          <a:xfrm>
            <a:off x="6343104" y="8046773"/>
            <a:ext cx="5143501" cy="1866901"/>
          </a:xfrm>
          <a:prstGeom prst="rect">
            <a:avLst/>
          </a:prstGeom>
          <a:ln w="12700">
            <a:miter lim="400000"/>
          </a:ln>
        </p:spPr>
      </p:pic>
      <p:pic>
        <p:nvPicPr>
          <p:cNvPr id="332" name="Screen Shot 2016-02-29 at 2.59.44 PM.png"/>
          <p:cNvPicPr>
            <a:picLocks noChangeAspect="1"/>
          </p:cNvPicPr>
          <p:nvPr/>
        </p:nvPicPr>
        <p:blipFill>
          <a:blip r:embed="rId5">
            <a:extLst/>
          </a:blip>
          <a:stretch>
            <a:fillRect/>
          </a:stretch>
        </p:blipFill>
        <p:spPr>
          <a:xfrm>
            <a:off x="12554495" y="8018198"/>
            <a:ext cx="5486401" cy="1924051"/>
          </a:xfrm>
          <a:prstGeom prst="rect">
            <a:avLst/>
          </a:prstGeom>
          <a:ln w="12700">
            <a:miter lim="400000"/>
          </a:ln>
        </p:spPr>
      </p:pic>
      <p:grpSp>
        <p:nvGrpSpPr>
          <p:cNvPr id="337" name="Group 337"/>
          <p:cNvGrpSpPr/>
          <p:nvPr/>
        </p:nvGrpSpPr>
        <p:grpSpPr>
          <a:xfrm>
            <a:off x="8480110" y="2942703"/>
            <a:ext cx="7250974" cy="2519717"/>
            <a:chOff x="-530687" y="-214629"/>
            <a:chExt cx="7250972" cy="2519716"/>
          </a:xfrm>
        </p:grpSpPr>
        <p:sp>
          <p:nvSpPr>
            <p:cNvPr id="333" name="Shape 333"/>
            <p:cNvSpPr/>
            <p:nvPr/>
          </p:nvSpPr>
          <p:spPr>
            <a:xfrm flipH="1">
              <a:off x="-530688" y="388379"/>
              <a:ext cx="1653051" cy="1916709"/>
            </a:xfrm>
            <a:prstGeom prst="line">
              <a:avLst/>
            </a:prstGeom>
            <a:noFill/>
            <a:ln w="25400" cap="flat">
              <a:solidFill>
                <a:srgbClr val="0A60A3"/>
              </a:solidFill>
              <a:prstDash val="solid"/>
              <a:bevel/>
              <a:tailEnd type="triangle" w="med" len="med"/>
            </a:ln>
            <a:effectLst/>
          </p:spPr>
          <p:txBody>
            <a:bodyPr wrap="square" lIns="0" tIns="0" rIns="0" bIns="0" numCol="1" anchor="t">
              <a:noAutofit/>
            </a:bodyPr>
            <a:lstStyle/>
            <a:p>
              <a:pPr defTabSz="457173">
                <a:defRPr sz="3400"/>
              </a:pPr>
              <a:endParaRPr/>
            </a:p>
          </p:txBody>
        </p:sp>
        <p:sp>
          <p:nvSpPr>
            <p:cNvPr id="334" name="Shape 334"/>
            <p:cNvSpPr/>
            <p:nvPr/>
          </p:nvSpPr>
          <p:spPr>
            <a:xfrm flipH="1">
              <a:off x="-16801" y="377645"/>
              <a:ext cx="1140752" cy="1694212"/>
            </a:xfrm>
            <a:prstGeom prst="line">
              <a:avLst/>
            </a:prstGeom>
            <a:noFill/>
            <a:ln w="25400" cap="flat">
              <a:solidFill>
                <a:srgbClr val="0A60A3"/>
              </a:solidFill>
              <a:prstDash val="solid"/>
              <a:bevel/>
              <a:tailEnd type="triangle" w="med" len="med"/>
            </a:ln>
            <a:effectLst/>
          </p:spPr>
          <p:txBody>
            <a:bodyPr wrap="square" lIns="0" tIns="0" rIns="0" bIns="0" numCol="1" anchor="t">
              <a:noAutofit/>
            </a:bodyPr>
            <a:lstStyle/>
            <a:p>
              <a:pPr defTabSz="457173">
                <a:defRPr sz="3400"/>
              </a:pPr>
              <a:endParaRPr/>
            </a:p>
          </p:txBody>
        </p:sp>
        <p:sp>
          <p:nvSpPr>
            <p:cNvPr id="335" name="Shape 335"/>
            <p:cNvSpPr/>
            <p:nvPr/>
          </p:nvSpPr>
          <p:spPr>
            <a:xfrm>
              <a:off x="1124099" y="385156"/>
              <a:ext cx="5596186" cy="1695499"/>
            </a:xfrm>
            <a:prstGeom prst="line">
              <a:avLst/>
            </a:prstGeom>
            <a:noFill/>
            <a:ln w="25400" cap="flat">
              <a:solidFill>
                <a:srgbClr val="0A60A3"/>
              </a:solidFill>
              <a:prstDash val="solid"/>
              <a:bevel/>
              <a:tailEnd type="triangle" w="med" len="med"/>
            </a:ln>
            <a:effectLst/>
          </p:spPr>
          <p:txBody>
            <a:bodyPr wrap="square" lIns="0" tIns="0" rIns="0" bIns="0" numCol="1" anchor="t">
              <a:noAutofit/>
            </a:bodyPr>
            <a:lstStyle/>
            <a:p>
              <a:pPr defTabSz="457173">
                <a:defRPr sz="3400"/>
              </a:pPr>
              <a:endParaRPr/>
            </a:p>
          </p:txBody>
        </p:sp>
        <p:sp>
          <p:nvSpPr>
            <p:cNvPr id="336" name="Shape 336"/>
            <p:cNvSpPr/>
            <p:nvPr/>
          </p:nvSpPr>
          <p:spPr>
            <a:xfrm>
              <a:off x="142472" y="-214630"/>
              <a:ext cx="2237582" cy="5842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defTabSz="457173">
                <a:defRPr sz="3200">
                  <a:solidFill>
                    <a:srgbClr val="0A61A3"/>
                  </a:solidFill>
                </a:defRPr>
              </a:lvl1pPr>
            </a:lstStyle>
            <a:p>
              <a:r>
                <a:t>normal stop</a:t>
              </a:r>
            </a:p>
          </p:txBody>
        </p:sp>
      </p:grpSp>
      <p:grpSp>
        <p:nvGrpSpPr>
          <p:cNvPr id="343" name="Group 343"/>
          <p:cNvGrpSpPr/>
          <p:nvPr/>
        </p:nvGrpSpPr>
        <p:grpSpPr>
          <a:xfrm>
            <a:off x="9404518" y="2940348"/>
            <a:ext cx="8199135" cy="2797344"/>
            <a:chOff x="-1538287" y="-214629"/>
            <a:chExt cx="8199133" cy="2797343"/>
          </a:xfrm>
        </p:grpSpPr>
        <p:sp>
          <p:nvSpPr>
            <p:cNvPr id="338" name="Shape 338"/>
            <p:cNvSpPr/>
            <p:nvPr/>
          </p:nvSpPr>
          <p:spPr>
            <a:xfrm flipH="1">
              <a:off x="3089043" y="385489"/>
              <a:ext cx="1571857" cy="2197226"/>
            </a:xfrm>
            <a:prstGeom prst="line">
              <a:avLst/>
            </a:prstGeom>
            <a:noFill/>
            <a:ln w="25400" cap="flat">
              <a:solidFill>
                <a:srgbClr val="0A60A3"/>
              </a:solidFill>
              <a:prstDash val="solid"/>
              <a:bevel/>
              <a:tailEnd type="triangle" w="med" len="med"/>
            </a:ln>
            <a:effectLst/>
          </p:spPr>
          <p:txBody>
            <a:bodyPr wrap="square" lIns="0" tIns="0" rIns="0" bIns="0" numCol="1" anchor="t">
              <a:noAutofit/>
            </a:bodyPr>
            <a:lstStyle/>
            <a:p>
              <a:pPr defTabSz="457173">
                <a:defRPr sz="3400"/>
              </a:pPr>
              <a:endParaRPr/>
            </a:p>
          </p:txBody>
        </p:sp>
        <p:sp>
          <p:nvSpPr>
            <p:cNvPr id="339" name="Shape 339"/>
            <p:cNvSpPr/>
            <p:nvPr/>
          </p:nvSpPr>
          <p:spPr>
            <a:xfrm flipH="1">
              <a:off x="4291259" y="387008"/>
              <a:ext cx="363787" cy="1722848"/>
            </a:xfrm>
            <a:prstGeom prst="line">
              <a:avLst/>
            </a:prstGeom>
            <a:noFill/>
            <a:ln w="25400" cap="flat">
              <a:solidFill>
                <a:srgbClr val="0A60A3"/>
              </a:solidFill>
              <a:prstDash val="solid"/>
              <a:bevel/>
              <a:tailEnd type="triangle" w="med" len="med"/>
            </a:ln>
            <a:effectLst/>
          </p:spPr>
          <p:txBody>
            <a:bodyPr wrap="square" lIns="0" tIns="0" rIns="0" bIns="0" numCol="1" anchor="t">
              <a:noAutofit/>
            </a:bodyPr>
            <a:lstStyle/>
            <a:p>
              <a:pPr defTabSz="457173">
                <a:defRPr sz="3400"/>
              </a:pPr>
              <a:endParaRPr/>
            </a:p>
          </p:txBody>
        </p:sp>
        <p:sp>
          <p:nvSpPr>
            <p:cNvPr id="340" name="Shape 340"/>
            <p:cNvSpPr/>
            <p:nvPr/>
          </p:nvSpPr>
          <p:spPr>
            <a:xfrm flipH="1">
              <a:off x="-1538288" y="379176"/>
              <a:ext cx="6193483" cy="1692586"/>
            </a:xfrm>
            <a:prstGeom prst="line">
              <a:avLst/>
            </a:prstGeom>
            <a:noFill/>
            <a:ln w="25400" cap="flat">
              <a:solidFill>
                <a:srgbClr val="0A60A3"/>
              </a:solidFill>
              <a:prstDash val="solid"/>
              <a:bevel/>
              <a:tailEnd type="triangle" w="med" len="med"/>
            </a:ln>
            <a:effectLst/>
          </p:spPr>
          <p:txBody>
            <a:bodyPr wrap="square" lIns="0" tIns="0" rIns="0" bIns="0" numCol="1" anchor="t">
              <a:noAutofit/>
            </a:bodyPr>
            <a:lstStyle/>
            <a:p>
              <a:pPr defTabSz="457173">
                <a:defRPr sz="3400"/>
              </a:pPr>
              <a:endParaRPr/>
            </a:p>
          </p:txBody>
        </p:sp>
        <p:sp>
          <p:nvSpPr>
            <p:cNvPr id="341" name="Shape 341"/>
            <p:cNvSpPr/>
            <p:nvPr/>
          </p:nvSpPr>
          <p:spPr>
            <a:xfrm>
              <a:off x="2797268" y="-214630"/>
              <a:ext cx="3863579" cy="5842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defTabSz="457173">
                <a:defRPr sz="3200">
                  <a:solidFill>
                    <a:srgbClr val="0A61A3"/>
                  </a:solidFill>
                </a:defRPr>
              </a:lvl1pPr>
            </a:lstStyle>
            <a:p>
              <a:r>
                <a:t>abort from consumer</a:t>
              </a:r>
            </a:p>
          </p:txBody>
        </p:sp>
        <p:sp>
          <p:nvSpPr>
            <p:cNvPr id="342" name="Shape 342"/>
            <p:cNvSpPr/>
            <p:nvPr/>
          </p:nvSpPr>
          <p:spPr>
            <a:xfrm>
              <a:off x="4659079" y="387008"/>
              <a:ext cx="1" cy="1774859"/>
            </a:xfrm>
            <a:prstGeom prst="line">
              <a:avLst/>
            </a:prstGeom>
            <a:noFill/>
            <a:ln w="25400" cap="flat">
              <a:solidFill>
                <a:srgbClr val="0A60A3"/>
              </a:solidFill>
              <a:prstDash val="solid"/>
              <a:bevel/>
              <a:tailEnd type="triangle" w="med" len="med"/>
            </a:ln>
            <a:effectLst/>
          </p:spPr>
          <p:txBody>
            <a:bodyPr wrap="square" lIns="0" tIns="0" rIns="0" bIns="0" numCol="1" anchor="t">
              <a:noAutofit/>
            </a:bodyPr>
            <a:lstStyle/>
            <a:p>
              <a:pPr defTabSz="457173">
                <a:defRPr sz="3400"/>
              </a:pPr>
              <a:endParaRPr/>
            </a:p>
          </p:txBody>
        </p:sp>
      </p:grpSp>
      <p:grpSp>
        <p:nvGrpSpPr>
          <p:cNvPr id="349" name="Group 349"/>
          <p:cNvGrpSpPr/>
          <p:nvPr/>
        </p:nvGrpSpPr>
        <p:grpSpPr>
          <a:xfrm>
            <a:off x="8390419" y="2946698"/>
            <a:ext cx="7183968" cy="2916672"/>
            <a:chOff x="-359695" y="-214629"/>
            <a:chExt cx="7183966" cy="2916671"/>
          </a:xfrm>
        </p:grpSpPr>
        <p:sp>
          <p:nvSpPr>
            <p:cNvPr id="344" name="Shape 344"/>
            <p:cNvSpPr/>
            <p:nvPr/>
          </p:nvSpPr>
          <p:spPr>
            <a:xfrm flipH="1">
              <a:off x="-359696" y="385490"/>
              <a:ext cx="1728028" cy="2316552"/>
            </a:xfrm>
            <a:prstGeom prst="line">
              <a:avLst/>
            </a:prstGeom>
            <a:noFill/>
            <a:ln w="25400" cap="flat">
              <a:solidFill>
                <a:srgbClr val="0A60A3"/>
              </a:solidFill>
              <a:prstDash val="solid"/>
              <a:bevel/>
              <a:tailEnd type="triangle" w="med" len="med"/>
            </a:ln>
            <a:effectLst/>
          </p:spPr>
          <p:txBody>
            <a:bodyPr wrap="square" lIns="0" tIns="0" rIns="0" bIns="0" numCol="1" anchor="t">
              <a:noAutofit/>
            </a:bodyPr>
            <a:lstStyle/>
            <a:p>
              <a:pPr defTabSz="457173">
                <a:defRPr sz="3400"/>
              </a:pPr>
              <a:endParaRPr/>
            </a:p>
          </p:txBody>
        </p:sp>
        <p:sp>
          <p:nvSpPr>
            <p:cNvPr id="345" name="Shape 345"/>
            <p:cNvSpPr/>
            <p:nvPr/>
          </p:nvSpPr>
          <p:spPr>
            <a:xfrm flipH="1">
              <a:off x="380674" y="387008"/>
              <a:ext cx="981804" cy="1741110"/>
            </a:xfrm>
            <a:prstGeom prst="line">
              <a:avLst/>
            </a:prstGeom>
            <a:noFill/>
            <a:ln w="25400" cap="flat">
              <a:solidFill>
                <a:srgbClr val="0A60A3"/>
              </a:solidFill>
              <a:prstDash val="solid"/>
              <a:bevel/>
              <a:tailEnd type="triangle" w="med" len="med"/>
            </a:ln>
            <a:effectLst/>
          </p:spPr>
          <p:txBody>
            <a:bodyPr wrap="square" lIns="0" tIns="0" rIns="0" bIns="0" numCol="1" anchor="t">
              <a:noAutofit/>
            </a:bodyPr>
            <a:lstStyle/>
            <a:p>
              <a:pPr defTabSz="457173">
                <a:defRPr sz="3400"/>
              </a:pPr>
              <a:endParaRPr/>
            </a:p>
          </p:txBody>
        </p:sp>
        <p:sp>
          <p:nvSpPr>
            <p:cNvPr id="346" name="Shape 346"/>
            <p:cNvSpPr/>
            <p:nvPr/>
          </p:nvSpPr>
          <p:spPr>
            <a:xfrm>
              <a:off x="1362626" y="379175"/>
              <a:ext cx="5461646" cy="1757080"/>
            </a:xfrm>
            <a:prstGeom prst="line">
              <a:avLst/>
            </a:prstGeom>
            <a:noFill/>
            <a:ln w="25400" cap="flat">
              <a:solidFill>
                <a:srgbClr val="0A60A3"/>
              </a:solidFill>
              <a:prstDash val="solid"/>
              <a:bevel/>
              <a:tailEnd type="triangle" w="med" len="med"/>
            </a:ln>
            <a:effectLst/>
          </p:spPr>
          <p:txBody>
            <a:bodyPr wrap="square" lIns="0" tIns="0" rIns="0" bIns="0" numCol="1" anchor="t">
              <a:noAutofit/>
            </a:bodyPr>
            <a:lstStyle/>
            <a:p>
              <a:pPr defTabSz="457173">
                <a:defRPr sz="3400"/>
              </a:pPr>
              <a:endParaRPr/>
            </a:p>
          </p:txBody>
        </p:sp>
        <p:sp>
          <p:nvSpPr>
            <p:cNvPr id="347" name="Shape 347"/>
            <p:cNvSpPr/>
            <p:nvPr/>
          </p:nvSpPr>
          <p:spPr>
            <a:xfrm>
              <a:off x="-177800" y="-214630"/>
              <a:ext cx="3683199" cy="5842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defTabSz="457173">
                <a:defRPr sz="3200">
                  <a:solidFill>
                    <a:srgbClr val="0A61A3"/>
                  </a:solidFill>
                </a:defRPr>
              </a:lvl1pPr>
            </a:lstStyle>
            <a:p>
              <a:r>
                <a:t>abort from producer</a:t>
              </a:r>
            </a:p>
          </p:txBody>
        </p:sp>
        <p:sp>
          <p:nvSpPr>
            <p:cNvPr id="348" name="Shape 348"/>
            <p:cNvSpPr/>
            <p:nvPr/>
          </p:nvSpPr>
          <p:spPr>
            <a:xfrm flipH="1">
              <a:off x="646647" y="379068"/>
              <a:ext cx="715831" cy="1717165"/>
            </a:xfrm>
            <a:prstGeom prst="line">
              <a:avLst/>
            </a:prstGeom>
            <a:noFill/>
            <a:ln w="25400" cap="flat">
              <a:solidFill>
                <a:srgbClr val="0A60A3"/>
              </a:solidFill>
              <a:prstDash val="solid"/>
              <a:bevel/>
              <a:tailEnd type="triangle" w="med" len="med"/>
            </a:ln>
            <a:effectLst/>
          </p:spPr>
          <p:txBody>
            <a:bodyPr wrap="square" lIns="0" tIns="0" rIns="0" bIns="0" numCol="1" anchor="t">
              <a:noAutofit/>
            </a:bodyPr>
            <a:lstStyle/>
            <a:p>
              <a:pPr defTabSz="457173">
                <a:defRPr sz="3400"/>
              </a:pPr>
              <a:endParaRPr/>
            </a:p>
          </p:txBody>
        </p:sp>
      </p:grpSp>
      <p:grpSp>
        <p:nvGrpSpPr>
          <p:cNvPr id="356" name="Group 356"/>
          <p:cNvGrpSpPr/>
          <p:nvPr/>
        </p:nvGrpSpPr>
        <p:grpSpPr>
          <a:xfrm>
            <a:off x="9411809" y="2950036"/>
            <a:ext cx="8711963" cy="2606080"/>
            <a:chOff x="-1511961" y="-214629"/>
            <a:chExt cx="8711962" cy="2606078"/>
          </a:xfrm>
        </p:grpSpPr>
        <p:sp>
          <p:nvSpPr>
            <p:cNvPr id="350" name="Shape 350"/>
            <p:cNvSpPr/>
            <p:nvPr/>
          </p:nvSpPr>
          <p:spPr>
            <a:xfrm>
              <a:off x="4660899" y="385489"/>
              <a:ext cx="2281768" cy="2005960"/>
            </a:xfrm>
            <a:prstGeom prst="line">
              <a:avLst/>
            </a:prstGeom>
            <a:noFill/>
            <a:ln w="25400" cap="flat">
              <a:solidFill>
                <a:srgbClr val="0A60A3"/>
              </a:solidFill>
              <a:prstDash val="solid"/>
              <a:bevel/>
              <a:tailEnd type="triangle" w="med" len="med"/>
            </a:ln>
            <a:effectLst/>
          </p:spPr>
          <p:txBody>
            <a:bodyPr wrap="square" lIns="0" tIns="0" rIns="0" bIns="0" numCol="1" anchor="t">
              <a:noAutofit/>
            </a:bodyPr>
            <a:lstStyle/>
            <a:p>
              <a:pPr defTabSz="457173">
                <a:defRPr sz="3400"/>
              </a:pPr>
              <a:endParaRPr/>
            </a:p>
          </p:txBody>
        </p:sp>
        <p:sp>
          <p:nvSpPr>
            <p:cNvPr id="351" name="Shape 351"/>
            <p:cNvSpPr/>
            <p:nvPr/>
          </p:nvSpPr>
          <p:spPr>
            <a:xfrm flipH="1">
              <a:off x="4303827" y="387008"/>
              <a:ext cx="351219" cy="1715307"/>
            </a:xfrm>
            <a:prstGeom prst="line">
              <a:avLst/>
            </a:prstGeom>
            <a:noFill/>
            <a:ln w="25400" cap="flat">
              <a:solidFill>
                <a:srgbClr val="0A60A3"/>
              </a:solidFill>
              <a:prstDash val="solid"/>
              <a:bevel/>
              <a:tailEnd type="triangle" w="med" len="med"/>
            </a:ln>
            <a:effectLst/>
          </p:spPr>
          <p:txBody>
            <a:bodyPr wrap="square" lIns="0" tIns="0" rIns="0" bIns="0" numCol="1" anchor="t">
              <a:noAutofit/>
            </a:bodyPr>
            <a:lstStyle/>
            <a:p>
              <a:pPr defTabSz="457173">
                <a:defRPr sz="3400"/>
              </a:pPr>
              <a:endParaRPr/>
            </a:p>
          </p:txBody>
        </p:sp>
        <p:sp>
          <p:nvSpPr>
            <p:cNvPr id="352" name="Shape 352"/>
            <p:cNvSpPr/>
            <p:nvPr/>
          </p:nvSpPr>
          <p:spPr>
            <a:xfrm flipH="1">
              <a:off x="-1511962" y="379175"/>
              <a:ext cx="6167157" cy="1667518"/>
            </a:xfrm>
            <a:prstGeom prst="line">
              <a:avLst/>
            </a:prstGeom>
            <a:noFill/>
            <a:ln w="25400" cap="flat">
              <a:solidFill>
                <a:srgbClr val="0A60A3"/>
              </a:solidFill>
              <a:prstDash val="solid"/>
              <a:bevel/>
              <a:tailEnd type="triangle" w="med" len="med"/>
            </a:ln>
            <a:effectLst/>
          </p:spPr>
          <p:txBody>
            <a:bodyPr wrap="square" lIns="0" tIns="0" rIns="0" bIns="0" numCol="1" anchor="t">
              <a:noAutofit/>
            </a:bodyPr>
            <a:lstStyle/>
            <a:p>
              <a:pPr defTabSz="457173">
                <a:defRPr sz="3400"/>
              </a:pPr>
              <a:endParaRPr/>
            </a:p>
          </p:txBody>
        </p:sp>
        <p:sp>
          <p:nvSpPr>
            <p:cNvPr id="353" name="Shape 353"/>
            <p:cNvSpPr/>
            <p:nvPr/>
          </p:nvSpPr>
          <p:spPr>
            <a:xfrm>
              <a:off x="2365468" y="-214630"/>
              <a:ext cx="4834534" cy="5842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defTabSz="457173">
                <a:defRPr sz="3200">
                  <a:solidFill>
                    <a:srgbClr val="0A61A3"/>
                  </a:solidFill>
                </a:defRPr>
              </a:lvl1pPr>
            </a:lstStyle>
            <a:p>
              <a:r>
                <a:t>error abort from consumer</a:t>
              </a:r>
            </a:p>
          </p:txBody>
        </p:sp>
        <p:sp>
          <p:nvSpPr>
            <p:cNvPr id="354" name="Shape 354"/>
            <p:cNvSpPr/>
            <p:nvPr/>
          </p:nvSpPr>
          <p:spPr>
            <a:xfrm>
              <a:off x="4659079" y="387008"/>
              <a:ext cx="1" cy="1799987"/>
            </a:xfrm>
            <a:prstGeom prst="line">
              <a:avLst/>
            </a:prstGeom>
            <a:noFill/>
            <a:ln w="25400" cap="flat">
              <a:solidFill>
                <a:srgbClr val="0A60A3"/>
              </a:solidFill>
              <a:prstDash val="solid"/>
              <a:bevel/>
              <a:tailEnd type="triangle" w="med" len="med"/>
            </a:ln>
            <a:effectLst/>
          </p:spPr>
          <p:txBody>
            <a:bodyPr wrap="square" lIns="0" tIns="0" rIns="0" bIns="0" numCol="1" anchor="t">
              <a:noAutofit/>
            </a:bodyPr>
            <a:lstStyle/>
            <a:p>
              <a:pPr defTabSz="457173">
                <a:defRPr sz="3400"/>
              </a:pPr>
              <a:endParaRPr/>
            </a:p>
          </p:txBody>
        </p:sp>
        <p:sp>
          <p:nvSpPr>
            <p:cNvPr id="355" name="Shape 355"/>
            <p:cNvSpPr/>
            <p:nvPr/>
          </p:nvSpPr>
          <p:spPr>
            <a:xfrm flipH="1">
              <a:off x="1050110" y="385490"/>
              <a:ext cx="3604949" cy="1933240"/>
            </a:xfrm>
            <a:prstGeom prst="line">
              <a:avLst/>
            </a:prstGeom>
            <a:noFill/>
            <a:ln w="25400" cap="flat">
              <a:solidFill>
                <a:srgbClr val="0A60A3"/>
              </a:solidFill>
              <a:prstDash val="solid"/>
              <a:bevel/>
              <a:tailEnd type="triangle" w="med" len="med"/>
            </a:ln>
            <a:effectLst/>
          </p:spPr>
          <p:txBody>
            <a:bodyPr wrap="square" lIns="0" tIns="0" rIns="0" bIns="0" numCol="1" anchor="t">
              <a:noAutofit/>
            </a:bodyPr>
            <a:lstStyle/>
            <a:p>
              <a:pPr defTabSz="457173">
                <a:defRPr sz="3400"/>
              </a:pPr>
              <a:endParaRPr/>
            </a:p>
          </p:txBody>
        </p: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337"/>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34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4" nodeType="clickEffect">
                                  <p:stCondLst>
                                    <p:cond delay="0"/>
                                  </p:stCondLst>
                                  <p:iterate>
                                    <p:tmAbs val="0"/>
                                  </p:iterate>
                                  <p:childTnLst>
                                    <p:set>
                                      <p:cBhvr>
                                        <p:cTn id="17" fill="hold">
                                          <p:stCondLst>
                                            <p:cond delay="0"/>
                                          </p:stCondLst>
                                        </p:cTn>
                                        <p:tgtEl>
                                          <p:spTgt spid="349"/>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5" nodeType="afterEffect">
                                  <p:stCondLst>
                                    <p:cond delay="0"/>
                                  </p:stCondLst>
                                  <p:iterate>
                                    <p:tmAbs val="0"/>
                                  </p:iterate>
                                  <p:childTnLst>
                                    <p:set>
                                      <p:cBhvr>
                                        <p:cTn id="20" fill="hold"/>
                                        <p:tgtEl>
                                          <p:spTgt spid="3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6" nodeType="clickEffect">
                                  <p:stCondLst>
                                    <p:cond delay="0"/>
                                  </p:stCondLst>
                                  <p:iterate>
                                    <p:tmAbs val="0"/>
                                  </p:iterate>
                                  <p:childTnLst>
                                    <p:set>
                                      <p:cBhvr>
                                        <p:cTn id="24" fill="hold">
                                          <p:stCondLst>
                                            <p:cond delay="0"/>
                                          </p:stCondLst>
                                        </p:cTn>
                                        <p:tgtEl>
                                          <p:spTgt spid="343"/>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7" nodeType="afterEffect">
                                  <p:stCondLst>
                                    <p:cond delay="0"/>
                                  </p:stCondLst>
                                  <p:iterate>
                                    <p:tmAbs val="0"/>
                                  </p:iterate>
                                  <p:childTnLst>
                                    <p:set>
                                      <p:cBhvr>
                                        <p:cTn id="27" fill="hold"/>
                                        <p:tgtEl>
                                          <p:spTgt spid="35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8" nodeType="clickEffect">
                                  <p:stCondLst>
                                    <p:cond delay="0"/>
                                  </p:stCondLst>
                                  <p:iterate>
                                    <p:tmAbs val="0"/>
                                  </p:iterate>
                                  <p:childTnLst>
                                    <p:set>
                                      <p:cBhvr>
                                        <p:cTn id="31" fill="hold">
                                          <p:stCondLst>
                                            <p:cond delay="0"/>
                                          </p:stCondLst>
                                        </p:cTn>
                                        <p:tgtEl>
                                          <p:spTgt spid="3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1" animBg="1" advAuto="0"/>
      <p:bldP spid="337" grpId="2" animBg="1" advAuto="0"/>
      <p:bldP spid="343" grpId="5" animBg="1" advAuto="0"/>
      <p:bldP spid="343" grpId="6" animBg="1" advAuto="0"/>
      <p:bldP spid="349" grpId="3" animBg="1" advAuto="0"/>
      <p:bldP spid="349" grpId="4" animBg="1" advAuto="0"/>
      <p:bldP spid="356" grpId="7" animBg="1" advAuto="0"/>
      <p:bldP spid="356" grpId="8"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Screen Shot 2016-02-10 at 11.30.06 AM.png"/>
          <p:cNvPicPr>
            <a:picLocks noChangeAspect="1"/>
          </p:cNvPicPr>
          <p:nvPr/>
        </p:nvPicPr>
        <p:blipFill>
          <a:blip r:embed="rId3">
            <a:extLst/>
          </a:blip>
          <a:stretch>
            <a:fillRect/>
          </a:stretch>
        </p:blipFill>
        <p:spPr>
          <a:xfrm>
            <a:off x="3240940" y="1796695"/>
            <a:ext cx="19050001" cy="13131801"/>
          </a:xfrm>
          <a:prstGeom prst="rect">
            <a:avLst/>
          </a:prstGeom>
          <a:ln w="12700">
            <a:miter lim="400000"/>
          </a:ln>
        </p:spPr>
      </p:pic>
      <p:sp>
        <p:nvSpPr>
          <p:cNvPr id="371" name="Shape 371"/>
          <p:cNvSpPr>
            <a:spLocks noGrp="1"/>
          </p:cNvSpPr>
          <p:nvPr>
            <p:ph type="title"/>
          </p:nvPr>
        </p:nvSpPr>
        <p:spPr>
          <a:prstGeom prst="rect">
            <a:avLst/>
          </a:prstGeom>
        </p:spPr>
        <p:txBody>
          <a:bodyPr/>
          <a:lstStyle/>
          <a:p>
            <a:r>
              <a:t>Channel Message Handler</a:t>
            </a:r>
          </a:p>
        </p:txBody>
      </p:sp>
      <p:sp>
        <p:nvSpPr>
          <p:cNvPr id="372" name="Shape 372"/>
          <p:cNvSpPr/>
          <p:nvPr/>
        </p:nvSpPr>
        <p:spPr>
          <a:xfrm>
            <a:off x="4694766" y="3255433"/>
            <a:ext cx="7454240" cy="8504288"/>
          </a:xfrm>
          <a:prstGeom prst="rect">
            <a:avLst/>
          </a:prstGeom>
          <a:ln w="88900">
            <a:solidFill>
              <a:srgbClr val="0A60A3"/>
            </a:solidFill>
            <a:bevel/>
          </a:ln>
        </p:spPr>
        <p:txBody>
          <a:bodyPr lIns="65023" tIns="65023" rIns="65023" bIns="65023" anchor="ctr"/>
          <a:lstStyle/>
          <a:p>
            <a:pPr defTabSz="457173">
              <a:defRPr sz="3400"/>
            </a:pPr>
            <a:endParaRPr/>
          </a:p>
        </p:txBody>
      </p:sp>
      <p:sp>
        <p:nvSpPr>
          <p:cNvPr id="373" name="Shape 373"/>
          <p:cNvSpPr/>
          <p:nvPr/>
        </p:nvSpPr>
        <p:spPr>
          <a:xfrm>
            <a:off x="12606866" y="3181126"/>
            <a:ext cx="8057258" cy="5444432"/>
          </a:xfrm>
          <a:prstGeom prst="rect">
            <a:avLst/>
          </a:prstGeom>
          <a:ln w="88900">
            <a:solidFill>
              <a:srgbClr val="0A60A3"/>
            </a:solidFill>
            <a:bevel/>
          </a:ln>
        </p:spPr>
        <p:txBody>
          <a:bodyPr lIns="65023" tIns="65023" rIns="65023" bIns="65023" anchor="ctr"/>
          <a:lstStyle/>
          <a:p>
            <a:pPr defTabSz="457173">
              <a:defRPr sz="3400"/>
            </a:pPr>
            <a:endParaRPr/>
          </a:p>
        </p:txBody>
      </p:sp>
      <p:sp>
        <p:nvSpPr>
          <p:cNvPr id="374" name="Shape 374"/>
          <p:cNvSpPr/>
          <p:nvPr/>
        </p:nvSpPr>
        <p:spPr>
          <a:xfrm>
            <a:off x="12163014" y="5964766"/>
            <a:ext cx="528520" cy="528520"/>
          </a:xfrm>
          <a:prstGeom prst="rightArrow">
            <a:avLst>
              <a:gd name="adj1" fmla="val 32000"/>
              <a:gd name="adj2" fmla="val 64000"/>
            </a:avLst>
          </a:prstGeom>
          <a:solidFill>
            <a:srgbClr val="FFFFFF"/>
          </a:solidFill>
          <a:ln w="25400">
            <a:solidFill>
              <a:srgbClr val="0A60A3"/>
            </a:solidFill>
            <a:bevel/>
          </a:ln>
          <a:effectLst>
            <a:outerShdw blurRad="63500" dist="50800" dir="2700000" rotWithShape="0">
              <a:srgbClr val="000000">
                <a:alpha val="40000"/>
              </a:srgbClr>
            </a:outerShdw>
          </a:effectLst>
        </p:spPr>
        <p:txBody>
          <a:bodyPr lIns="65023" tIns="65023" rIns="65023" bIns="65023" anchor="ctr"/>
          <a:lstStyle/>
          <a:p>
            <a:pPr defTabSz="457173">
              <a:defRPr sz="3400"/>
            </a:pPr>
            <a:endParaRPr/>
          </a:p>
        </p:txBody>
      </p:sp>
      <p:sp>
        <p:nvSpPr>
          <p:cNvPr id="375" name="Shape 375"/>
          <p:cNvSpPr/>
          <p:nvPr/>
        </p:nvSpPr>
        <p:spPr>
          <a:xfrm rot="5400000">
            <a:off x="20714348" y="8100777"/>
            <a:ext cx="528519" cy="528520"/>
          </a:xfrm>
          <a:prstGeom prst="rightArrow">
            <a:avLst>
              <a:gd name="adj1" fmla="val 32000"/>
              <a:gd name="adj2" fmla="val 64000"/>
            </a:avLst>
          </a:prstGeom>
          <a:solidFill>
            <a:srgbClr val="FFFFFF"/>
          </a:solidFill>
          <a:ln w="25400">
            <a:solidFill>
              <a:srgbClr val="0A60A3"/>
            </a:solidFill>
            <a:bevel/>
          </a:ln>
          <a:effectLst>
            <a:outerShdw blurRad="63500" dist="50800" dir="2700000" rotWithShape="0">
              <a:srgbClr val="000000">
                <a:alpha val="40000"/>
              </a:srgbClr>
            </a:outerShdw>
          </a:effectLst>
        </p:spPr>
        <p:txBody>
          <a:bodyPr lIns="65023" tIns="65023" rIns="65023" bIns="65023" anchor="ctr"/>
          <a:lstStyle/>
          <a:p>
            <a:pPr defTabSz="457173">
              <a:defRPr sz="3400"/>
            </a:pPr>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372"/>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373"/>
                                        </p:tgtEl>
                                        <p:attrNameLst>
                                          <p:attrName>style.visibility</p:attrName>
                                        </p:attrNameLst>
                                      </p:cBhvr>
                                      <p:to>
                                        <p:strVal val="visible"/>
                                      </p:to>
                                    </p:set>
                                  </p:childTnLst>
                                </p:cTn>
                              </p:par>
                            </p:childTnLst>
                          </p:cTn>
                        </p:par>
                        <p:par>
                          <p:cTn id="14" fill="hold">
                            <p:stCondLst>
                              <p:cond delay="0"/>
                            </p:stCondLst>
                            <p:childTnLst>
                              <p:par>
                                <p:cTn id="15" presetID="1" presetClass="exit" presetSubtype="0" fill="hold" grpId="4" nodeType="afterEffect">
                                  <p:stCondLst>
                                    <p:cond delay="1500"/>
                                  </p:stCondLst>
                                  <p:iterate>
                                    <p:tmAbs val="0"/>
                                  </p:iterate>
                                  <p:childTnLst>
                                    <p:set>
                                      <p:cBhvr>
                                        <p:cTn id="16" fill="hold">
                                          <p:stCondLst>
                                            <p:cond delay="0"/>
                                          </p:stCondLst>
                                        </p:cTn>
                                        <p:tgtEl>
                                          <p:spTgt spid="373"/>
                                        </p:tgtEl>
                                        <p:attrNameLst>
                                          <p:attrName>style.visibility</p:attrName>
                                        </p:attrNameLst>
                                      </p:cBhvr>
                                      <p:to>
                                        <p:strVal val="hidden"/>
                                      </p:to>
                                    </p:set>
                                  </p:childTnLst>
                                </p:cTn>
                              </p:par>
                            </p:childTnLst>
                          </p:cTn>
                        </p:par>
                        <p:par>
                          <p:cTn id="17" fill="hold">
                            <p:stCondLst>
                              <p:cond delay="1500"/>
                            </p:stCondLst>
                            <p:childTnLst>
                              <p:par>
                                <p:cTn id="18" presetID="1" presetClass="entr" presetSubtype="0" fill="hold" grpId="5" nodeType="afterEffect">
                                  <p:stCondLst>
                                    <p:cond delay="0"/>
                                  </p:stCondLst>
                                  <p:iterate>
                                    <p:tmAbs val="0"/>
                                  </p:iterate>
                                  <p:childTnLst>
                                    <p:set>
                                      <p:cBhvr>
                                        <p:cTn id="19" fill="hold"/>
                                        <p:tgtEl>
                                          <p:spTgt spid="374"/>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grpId="6" nodeType="afterEffect">
                                  <p:stCondLst>
                                    <p:cond delay="1500"/>
                                  </p:stCondLst>
                                  <p:iterate>
                                    <p:tmAbs val="0"/>
                                  </p:iterate>
                                  <p:childTnLst>
                                    <p:set>
                                      <p:cBhvr>
                                        <p:cTn id="22" fill="hold"/>
                                        <p:tgtEl>
                                          <p:spTgt spid="375"/>
                                        </p:tgtEl>
                                        <p:attrNameLst>
                                          <p:attrName>style.visibility</p:attrName>
                                        </p:attrNameLst>
                                      </p:cBhvr>
                                      <p:to>
                                        <p:strVal val="visible"/>
                                      </p:to>
                                    </p:set>
                                  </p:childTnLst>
                                </p:cTn>
                              </p:par>
                            </p:childTnLst>
                          </p:cTn>
                        </p:par>
                        <p:par>
                          <p:cTn id="23" fill="hold">
                            <p:stCondLst>
                              <p:cond delay="3000"/>
                            </p:stCondLst>
                            <p:childTnLst>
                              <p:par>
                                <p:cTn id="24" presetID="1" presetClass="exit" presetSubtype="0" fill="hold" grpId="7" nodeType="afterEffect">
                                  <p:stCondLst>
                                    <p:cond delay="1000"/>
                                  </p:stCondLst>
                                  <p:iterate>
                                    <p:tmAbs val="0"/>
                                  </p:iterate>
                                  <p:childTnLst>
                                    <p:set>
                                      <p:cBhvr>
                                        <p:cTn id="25" fill="hold">
                                          <p:stCondLst>
                                            <p:cond delay="0"/>
                                          </p:stCondLst>
                                        </p:cTn>
                                        <p:tgtEl>
                                          <p:spTgt spid="374"/>
                                        </p:tgtEl>
                                        <p:attrNameLst>
                                          <p:attrName>style.visibility</p:attrName>
                                        </p:attrNameLst>
                                      </p:cBhvr>
                                      <p:to>
                                        <p:strVal val="hidden"/>
                                      </p:to>
                                    </p:set>
                                  </p:childTnLst>
                                </p:cTn>
                              </p:par>
                            </p:childTnLst>
                          </p:cTn>
                        </p:par>
                        <p:par>
                          <p:cTn id="26" fill="hold">
                            <p:stCondLst>
                              <p:cond delay="4000"/>
                            </p:stCondLst>
                            <p:childTnLst>
                              <p:par>
                                <p:cTn id="27" presetID="1" presetClass="exit" presetSubtype="0" fill="hold" grpId="8" nodeType="afterEffect">
                                  <p:stCondLst>
                                    <p:cond delay="1000"/>
                                  </p:stCondLst>
                                  <p:iterate>
                                    <p:tmAbs val="0"/>
                                  </p:iterate>
                                  <p:childTnLst>
                                    <p:set>
                                      <p:cBhvr>
                                        <p:cTn id="28" fill="hold">
                                          <p:stCondLst>
                                            <p:cond delay="0"/>
                                          </p:stCondLst>
                                        </p:cTn>
                                        <p:tgtEl>
                                          <p:spTgt spid="3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1" animBg="1" advAuto="0"/>
      <p:bldP spid="372" grpId="2" animBg="1" advAuto="0"/>
      <p:bldP spid="373" grpId="3" animBg="1" advAuto="0"/>
      <p:bldP spid="373" grpId="4" animBg="1" advAuto="0"/>
      <p:bldP spid="374" grpId="5" animBg="1" advAuto="0"/>
      <p:bldP spid="374" grpId="7" animBg="1" advAuto="0"/>
      <p:bldP spid="375" grpId="6" animBg="1" advAuto="0"/>
      <p:bldP spid="375" grpId="8"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 name="Screen Shot 2016-02-15 at 11.36.45 AM.png"/>
          <p:cNvPicPr>
            <a:picLocks noChangeAspect="1"/>
          </p:cNvPicPr>
          <p:nvPr/>
        </p:nvPicPr>
        <p:blipFill>
          <a:blip r:embed="rId3">
            <a:extLst/>
          </a:blip>
          <a:stretch>
            <a:fillRect/>
          </a:stretch>
        </p:blipFill>
        <p:spPr>
          <a:xfrm>
            <a:off x="484055" y="275669"/>
            <a:ext cx="5740401" cy="6781801"/>
          </a:xfrm>
          <a:prstGeom prst="rect">
            <a:avLst/>
          </a:prstGeom>
          <a:ln w="12700">
            <a:miter lim="400000"/>
          </a:ln>
        </p:spPr>
      </p:pic>
      <p:pic>
        <p:nvPicPr>
          <p:cNvPr id="380" name="Screen Shot 2016-02-15 at 11.58.14 AM.png"/>
          <p:cNvPicPr>
            <a:picLocks noChangeAspect="1"/>
          </p:cNvPicPr>
          <p:nvPr/>
        </p:nvPicPr>
        <p:blipFill>
          <a:blip r:embed="rId4">
            <a:extLst/>
          </a:blip>
          <a:stretch>
            <a:fillRect/>
          </a:stretch>
        </p:blipFill>
        <p:spPr>
          <a:xfrm>
            <a:off x="7717366" y="3206750"/>
            <a:ext cx="9829801" cy="7302500"/>
          </a:xfrm>
          <a:prstGeom prst="rect">
            <a:avLst/>
          </a:prstGeom>
          <a:ln w="12700">
            <a:miter lim="400000"/>
          </a:ln>
        </p:spPr>
      </p:pic>
      <p:sp>
        <p:nvSpPr>
          <p:cNvPr id="381" name="Shape 381"/>
          <p:cNvSpPr/>
          <p:nvPr/>
        </p:nvSpPr>
        <p:spPr>
          <a:xfrm>
            <a:off x="8319304" y="11305987"/>
            <a:ext cx="1893012" cy="965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defTabSz="457173">
              <a:defRPr sz="2800">
                <a:latin typeface="Helvetica Light"/>
                <a:ea typeface="Helvetica Light"/>
                <a:cs typeface="Helvetica Light"/>
                <a:sym typeface="Helvetica Light"/>
              </a:defRPr>
            </a:pPr>
            <a:r>
              <a:t>top level</a:t>
            </a:r>
          </a:p>
          <a:p>
            <a:pPr defTabSz="457173">
              <a:defRPr sz="2800">
                <a:latin typeface="Helvetica Light"/>
                <a:ea typeface="Helvetica Light"/>
                <a:cs typeface="Helvetica Light"/>
                <a:sym typeface="Helvetica Light"/>
              </a:defRPr>
            </a:pPr>
            <a:r>
              <a:t>abstraction</a:t>
            </a:r>
          </a:p>
        </p:txBody>
      </p:sp>
      <p:sp>
        <p:nvSpPr>
          <p:cNvPr id="382" name="Shape 382"/>
          <p:cNvSpPr/>
          <p:nvPr/>
        </p:nvSpPr>
        <p:spPr>
          <a:xfrm>
            <a:off x="8319304" y="11305987"/>
            <a:ext cx="1893012" cy="965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defTabSz="457173">
              <a:defRPr sz="2800">
                <a:latin typeface="Helvetica Light"/>
                <a:ea typeface="Helvetica Light"/>
                <a:cs typeface="Helvetica Light"/>
                <a:sym typeface="Helvetica Light"/>
              </a:defRPr>
            </a:pPr>
            <a:r>
              <a:t>top-1 level</a:t>
            </a:r>
          </a:p>
          <a:p>
            <a:pPr defTabSz="457173">
              <a:defRPr sz="2800">
                <a:latin typeface="Helvetica Light"/>
                <a:ea typeface="Helvetica Light"/>
                <a:cs typeface="Helvetica Light"/>
                <a:sym typeface="Helvetica Light"/>
              </a:defRPr>
            </a:pPr>
            <a:r>
              <a:t>abstraction</a:t>
            </a:r>
          </a:p>
        </p:txBody>
      </p:sp>
      <p:pic>
        <p:nvPicPr>
          <p:cNvPr id="383" name="Screen Shot 2016-02-15 at 11.19.25 AM.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0131292" y="11151205"/>
            <a:ext cx="4840983" cy="1274922"/>
          </a:xfrm>
          <a:prstGeom prst="rect">
            <a:avLst/>
          </a:prstGeom>
          <a:ln w="12700">
            <a:miter lim="400000"/>
          </a:ln>
        </p:spPr>
      </p:pic>
      <p:sp>
        <p:nvSpPr>
          <p:cNvPr id="384" name="Shape 384"/>
          <p:cNvSpPr>
            <a:spLocks noGrp="1"/>
          </p:cNvSpPr>
          <p:nvPr>
            <p:ph type="title"/>
          </p:nvPr>
        </p:nvSpPr>
        <p:spPr>
          <a:prstGeom prst="rect">
            <a:avLst/>
          </a:prstGeom>
        </p:spPr>
        <p:txBody>
          <a:bodyPr/>
          <a:lstStyle/>
          <a:p>
            <a:r>
              <a:t>Measure And Log</a:t>
            </a:r>
          </a:p>
        </p:txBody>
      </p:sp>
      <p:sp>
        <p:nvSpPr>
          <p:cNvPr id="385" name="Shape 385"/>
          <p:cNvSpPr>
            <a:spLocks noGrp="1"/>
          </p:cNvSpPr>
          <p:nvPr>
            <p:ph type="body" idx="1"/>
          </p:nvPr>
        </p:nvSpPr>
        <p:spPr>
          <a:prstGeom prst="rect">
            <a:avLst/>
          </a:prstGeom>
        </p:spPr>
        <p:txBody>
          <a:bodyPr/>
          <a:lstStyle/>
          <a:p>
            <a:endParaRPr/>
          </a:p>
        </p:txBody>
      </p:sp>
      <p:pic>
        <p:nvPicPr>
          <p:cNvPr id="386" name="Screen Shot 2016-02-15 at 11.29.30 AM.png"/>
          <p:cNvPicPr>
            <a:picLocks noChangeAspect="1"/>
          </p:cNvPicPr>
          <p:nvPr/>
        </p:nvPicPr>
        <p:blipFill>
          <a:blip r:embed="rId6">
            <a:extLst/>
          </a:blip>
          <a:stretch>
            <a:fillRect/>
          </a:stretch>
        </p:blipFill>
        <p:spPr>
          <a:xfrm>
            <a:off x="484055" y="275669"/>
            <a:ext cx="5740401" cy="6781801"/>
          </a:xfrm>
          <a:prstGeom prst="rect">
            <a:avLst/>
          </a:prstGeom>
          <a:ln w="12700">
            <a:miter lim="400000"/>
          </a:ln>
        </p:spPr>
      </p:pic>
      <p:sp>
        <p:nvSpPr>
          <p:cNvPr id="387" name="Shape 387"/>
          <p:cNvSpPr/>
          <p:nvPr/>
        </p:nvSpPr>
        <p:spPr>
          <a:xfrm>
            <a:off x="11690172" y="2088362"/>
            <a:ext cx="1003657" cy="533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457173">
              <a:defRPr sz="2800">
                <a:latin typeface="Helvetica Light"/>
                <a:ea typeface="Helvetica Light"/>
                <a:cs typeface="Helvetica Light"/>
                <a:sym typeface="Helvetica Light"/>
              </a:defRPr>
            </a:lvl1pPr>
          </a:lstStyle>
          <a:p>
            <a:r>
              <a:t>panel</a:t>
            </a:r>
          </a:p>
        </p:txBody>
      </p:sp>
      <p:pic>
        <p:nvPicPr>
          <p:cNvPr id="388" name="Screen Shot 2016-02-15 at 11.33.17 AM.png"/>
          <p:cNvPicPr>
            <a:picLocks noChangeAspect="1"/>
          </p:cNvPicPr>
          <p:nvPr/>
        </p:nvPicPr>
        <p:blipFill>
          <a:blip r:embed="rId7">
            <a:extLst/>
          </a:blip>
          <a:stretch>
            <a:fillRect/>
          </a:stretch>
        </p:blipFill>
        <p:spPr>
          <a:xfrm>
            <a:off x="10771995" y="11337403"/>
            <a:ext cx="5295901" cy="1435101"/>
          </a:xfrm>
          <a:prstGeom prst="rect">
            <a:avLst/>
          </a:prstGeom>
          <a:ln w="12700">
            <a:miter lim="400000"/>
          </a:ln>
        </p:spPr>
      </p:pic>
      <p:sp>
        <p:nvSpPr>
          <p:cNvPr id="389" name="Shape 389"/>
          <p:cNvSpPr/>
          <p:nvPr/>
        </p:nvSpPr>
        <p:spPr>
          <a:xfrm>
            <a:off x="8319304" y="10347351"/>
            <a:ext cx="1893012" cy="965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defTabSz="457173">
              <a:defRPr sz="2800">
                <a:latin typeface="Helvetica Light"/>
                <a:ea typeface="Helvetica Light"/>
                <a:cs typeface="Helvetica Light"/>
                <a:sym typeface="Helvetica Light"/>
              </a:defRPr>
            </a:pPr>
            <a:r>
              <a:t>top-2 level</a:t>
            </a:r>
          </a:p>
          <a:p>
            <a:pPr defTabSz="457173">
              <a:defRPr sz="2800">
                <a:latin typeface="Helvetica Light"/>
                <a:ea typeface="Helvetica Light"/>
                <a:cs typeface="Helvetica Light"/>
                <a:sym typeface="Helvetica Light"/>
              </a:defRPr>
            </a:pPr>
            <a:r>
              <a:t>abstraction</a:t>
            </a:r>
          </a:p>
        </p:txBody>
      </p:sp>
      <p:pic>
        <p:nvPicPr>
          <p:cNvPr id="390" name="pasted-image.tiff"/>
          <p:cNvPicPr>
            <a:picLocks noChangeAspect="1"/>
          </p:cNvPicPr>
          <p:nvPr/>
        </p:nvPicPr>
        <p:blipFill>
          <a:blip r:embed="rId8">
            <a:extLst/>
          </a:blip>
          <a:stretch>
            <a:fillRect/>
          </a:stretch>
        </p:blipFill>
        <p:spPr>
          <a:xfrm>
            <a:off x="6829526" y="5686451"/>
            <a:ext cx="3416301" cy="3530601"/>
          </a:xfrm>
          <a:prstGeom prst="rect">
            <a:avLst/>
          </a:prstGeom>
          <a:ln w="12700">
            <a:miter lim="400000"/>
          </a:ln>
        </p:spPr>
      </p:pic>
      <p:pic>
        <p:nvPicPr>
          <p:cNvPr id="391" name="Screen Shot 2016-02-15 at 11.38.45 AM.png"/>
          <p:cNvPicPr>
            <a:picLocks noChangeAspect="1"/>
          </p:cNvPicPr>
          <p:nvPr/>
        </p:nvPicPr>
        <p:blipFill>
          <a:blip r:embed="rId9">
            <a:extLst/>
          </a:blip>
          <a:stretch>
            <a:fillRect/>
          </a:stretch>
        </p:blipFill>
        <p:spPr>
          <a:xfrm>
            <a:off x="10532103" y="9598784"/>
            <a:ext cx="5067301" cy="3505201"/>
          </a:xfrm>
          <a:prstGeom prst="rect">
            <a:avLst/>
          </a:prstGeom>
          <a:ln w="12700">
            <a:miter lim="400000"/>
          </a:ln>
        </p:spPr>
      </p:pic>
      <p:pic>
        <p:nvPicPr>
          <p:cNvPr id="392" name="pasted-image.tiff"/>
          <p:cNvPicPr>
            <a:picLocks noChangeAspect="1"/>
          </p:cNvPicPr>
          <p:nvPr/>
        </p:nvPicPr>
        <p:blipFill>
          <a:blip r:embed="rId10">
            <a:extLst/>
          </a:blip>
          <a:stretch>
            <a:fillRect/>
          </a:stretch>
        </p:blipFill>
        <p:spPr>
          <a:xfrm>
            <a:off x="10644286" y="6872589"/>
            <a:ext cx="2438401" cy="1955801"/>
          </a:xfrm>
          <a:prstGeom prst="rect">
            <a:avLst/>
          </a:prstGeom>
          <a:ln w="12700">
            <a:miter lim="400000"/>
          </a:ln>
        </p:spPr>
      </p:pic>
      <p:sp>
        <p:nvSpPr>
          <p:cNvPr id="393" name="Shape 393"/>
          <p:cNvSpPr/>
          <p:nvPr/>
        </p:nvSpPr>
        <p:spPr>
          <a:xfrm>
            <a:off x="9012466" y="4931833"/>
            <a:ext cx="1952041" cy="533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457173">
              <a:defRPr sz="2800">
                <a:latin typeface="Helvetica Light"/>
                <a:ea typeface="Helvetica Light"/>
                <a:cs typeface="Helvetica Light"/>
                <a:sym typeface="Helvetica Light"/>
              </a:defRPr>
            </a:lvl1pPr>
          </a:lstStyle>
          <a:p>
            <a:r>
              <a:t>UI behavior</a:t>
            </a:r>
          </a:p>
        </p:txBody>
      </p:sp>
      <p:sp>
        <p:nvSpPr>
          <p:cNvPr id="394" name="Shape 394"/>
          <p:cNvSpPr/>
          <p:nvPr/>
        </p:nvSpPr>
        <p:spPr>
          <a:xfrm>
            <a:off x="7439905" y="2803103"/>
            <a:ext cx="3651810" cy="533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457173">
              <a:defRPr sz="2800">
                <a:latin typeface="Helvetica Light"/>
                <a:ea typeface="Helvetica Light"/>
                <a:cs typeface="Helvetica Light"/>
                <a:sym typeface="Helvetica Light"/>
              </a:defRPr>
            </a:lvl1pPr>
          </a:lstStyle>
          <a:p>
            <a:r>
              <a:t>top-3 level abstraction</a:t>
            </a:r>
          </a:p>
        </p:txBody>
      </p:sp>
      <p:pic>
        <p:nvPicPr>
          <p:cNvPr id="395" name="Screen Shot 2016-02-15 at 11.19.19 AM.png"/>
          <p:cNvPicPr>
            <a:picLocks noChangeAspect="1"/>
          </p:cNvPicPr>
          <p:nvPr/>
        </p:nvPicPr>
        <p:blipFill>
          <a:blip r:embed="rId11">
            <a:extLst/>
          </a:blip>
          <a:stretch>
            <a:fillRect/>
          </a:stretch>
        </p:blipFill>
        <p:spPr>
          <a:xfrm>
            <a:off x="11141176" y="2393950"/>
            <a:ext cx="12547601" cy="8928100"/>
          </a:xfrm>
          <a:prstGeom prst="rect">
            <a:avLst/>
          </a:prstGeom>
          <a:ln w="12700">
            <a:miter lim="400000"/>
          </a:ln>
        </p:spPr>
      </p:pic>
      <p:sp>
        <p:nvSpPr>
          <p:cNvPr id="396" name="Shape 396"/>
          <p:cNvSpPr/>
          <p:nvPr/>
        </p:nvSpPr>
        <p:spPr>
          <a:xfrm>
            <a:off x="7439905" y="2803103"/>
            <a:ext cx="3651810" cy="533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457173">
              <a:defRPr sz="2800">
                <a:latin typeface="Helvetica Light"/>
                <a:ea typeface="Helvetica Light"/>
                <a:cs typeface="Helvetica Light"/>
                <a:sym typeface="Helvetica Light"/>
              </a:defRPr>
            </a:lvl1pPr>
          </a:lstStyle>
          <a:p>
            <a:r>
              <a:t>top-4 level abstraction</a:t>
            </a:r>
          </a:p>
        </p:txBody>
      </p:sp>
      <p:pic>
        <p:nvPicPr>
          <p:cNvPr id="397" name="Screen Shot 2016-02-15 at 12.09.50 PM.png"/>
          <p:cNvPicPr>
            <a:picLocks noChangeAspect="1"/>
          </p:cNvPicPr>
          <p:nvPr/>
        </p:nvPicPr>
        <p:blipFill>
          <a:blip r:embed="rId12">
            <a:extLst/>
          </a:blip>
          <a:stretch>
            <a:fillRect/>
          </a:stretch>
        </p:blipFill>
        <p:spPr>
          <a:xfrm>
            <a:off x="93133" y="4245001"/>
            <a:ext cx="25349201" cy="13169901"/>
          </a:xfrm>
          <a:prstGeom prst="rect">
            <a:avLst/>
          </a:prstGeom>
          <a:ln w="12700">
            <a:miter lim="400000"/>
          </a:ln>
        </p:spPr>
      </p:pic>
      <p:pic>
        <p:nvPicPr>
          <p:cNvPr id="398" name="Screen Shot 2016-02-15 at 12.19.35 PM.png"/>
          <p:cNvPicPr>
            <a:picLocks noChangeAspect="1"/>
          </p:cNvPicPr>
          <p:nvPr/>
        </p:nvPicPr>
        <p:blipFill>
          <a:blip r:embed="rId13">
            <a:extLst/>
          </a:blip>
          <a:stretch>
            <a:fillRect/>
          </a:stretch>
        </p:blipFill>
        <p:spPr>
          <a:xfrm>
            <a:off x="10988776" y="3528020"/>
            <a:ext cx="10160001" cy="6660068"/>
          </a:xfrm>
          <a:prstGeom prst="rect">
            <a:avLst/>
          </a:prstGeom>
          <a:ln w="12700">
            <a:miter lim="400000"/>
          </a:ln>
        </p:spPr>
      </p:pic>
      <p:sp>
        <p:nvSpPr>
          <p:cNvPr id="399" name="Shape 399"/>
          <p:cNvSpPr/>
          <p:nvPr/>
        </p:nvSpPr>
        <p:spPr>
          <a:xfrm>
            <a:off x="7439905" y="2803103"/>
            <a:ext cx="3928467" cy="533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457173">
              <a:defRPr sz="2800">
                <a:latin typeface="Helvetica Light"/>
                <a:ea typeface="Helvetica Light"/>
                <a:cs typeface="Helvetica Light"/>
                <a:sym typeface="Helvetica Light"/>
              </a:defRPr>
            </a:lvl1pPr>
          </a:lstStyle>
          <a:p>
            <a:r>
              <a:t>bottom level abstraction</a:t>
            </a:r>
          </a:p>
        </p:txBody>
      </p:sp>
      <p:pic>
        <p:nvPicPr>
          <p:cNvPr id="400" name="Screen Shot 2016-02-15 at 1.20.14 PM.png"/>
          <p:cNvPicPr>
            <a:picLocks noChangeAspect="1"/>
          </p:cNvPicPr>
          <p:nvPr/>
        </p:nvPicPr>
        <p:blipFill>
          <a:blip r:embed="rId14">
            <a:extLst/>
          </a:blip>
          <a:stretch>
            <a:fillRect/>
          </a:stretch>
        </p:blipFill>
        <p:spPr>
          <a:xfrm>
            <a:off x="484055" y="275669"/>
            <a:ext cx="5740401" cy="6781801"/>
          </a:xfrm>
          <a:prstGeom prst="rect">
            <a:avLst/>
          </a:prstGeom>
          <a:ln w="12700">
            <a:miter lim="400000"/>
          </a:ln>
        </p:spPr>
      </p:pic>
      <p:pic>
        <p:nvPicPr>
          <p:cNvPr id="401" name="Screen Shot 2016-02-15 at 11.37.58 AM.png"/>
          <p:cNvPicPr>
            <a:picLocks noChangeAspect="1"/>
          </p:cNvPicPr>
          <p:nvPr/>
        </p:nvPicPr>
        <p:blipFill>
          <a:blip r:embed="rId15">
            <a:extLst/>
          </a:blip>
          <a:stretch>
            <a:fillRect/>
          </a:stretch>
        </p:blipFill>
        <p:spPr>
          <a:xfrm>
            <a:off x="484055" y="275669"/>
            <a:ext cx="5740401" cy="6781801"/>
          </a:xfrm>
          <a:prstGeom prst="rect">
            <a:avLst/>
          </a:prstGeom>
          <a:ln w="12700">
            <a:miter lim="400000"/>
          </a:ln>
        </p:spPr>
      </p:pic>
      <p:pic>
        <p:nvPicPr>
          <p:cNvPr id="402" name="Screen Shot 2016-02-15 at 12.08.57 PM.png"/>
          <p:cNvPicPr>
            <a:picLocks noChangeAspect="1"/>
          </p:cNvPicPr>
          <p:nvPr/>
        </p:nvPicPr>
        <p:blipFill>
          <a:blip r:embed="rId16">
            <a:extLst/>
          </a:blip>
          <a:stretch>
            <a:fillRect/>
          </a:stretch>
        </p:blipFill>
        <p:spPr>
          <a:xfrm>
            <a:off x="484055" y="275669"/>
            <a:ext cx="5740401" cy="6781801"/>
          </a:xfrm>
          <a:prstGeom prst="rect">
            <a:avLst/>
          </a:prstGeom>
          <a:ln w="12700">
            <a:miter lim="400000"/>
          </a:ln>
        </p:spPr>
      </p:pic>
      <p:pic>
        <p:nvPicPr>
          <p:cNvPr id="403" name="Screen Shot 2016-02-15 at 11.52.12 AM.png"/>
          <p:cNvPicPr>
            <a:picLocks noChangeAspect="1"/>
          </p:cNvPicPr>
          <p:nvPr/>
        </p:nvPicPr>
        <p:blipFill>
          <a:blip r:embed="rId17">
            <a:extLst/>
          </a:blip>
          <a:stretch>
            <a:fillRect/>
          </a:stretch>
        </p:blipFill>
        <p:spPr>
          <a:xfrm>
            <a:off x="484055" y="275669"/>
            <a:ext cx="5740401" cy="6781801"/>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8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382"/>
                                        </p:tgtEl>
                                        <p:attrNameLst>
                                          <p:attrName>style.visibility</p:attrName>
                                        </p:attrNameLst>
                                      </p:cBhvr>
                                      <p:to>
                                        <p:strVal val="visible"/>
                                      </p:to>
                                    </p:set>
                                  </p:childTnLst>
                                </p:cTn>
                              </p:par>
                            </p:childTnLst>
                          </p:cTn>
                        </p:par>
                        <p:par>
                          <p:cTn id="10" fill="hold">
                            <p:stCondLst>
                              <p:cond delay="0"/>
                            </p:stCondLst>
                            <p:childTnLst>
                              <p:par>
                                <p:cTn id="11" presetID="1" presetClass="exit" presetSubtype="0" fill="hold" grpId="3" nodeType="afterEffect">
                                  <p:stCondLst>
                                    <p:cond delay="0"/>
                                  </p:stCondLst>
                                  <p:iterate>
                                    <p:tmAbs val="0"/>
                                  </p:iterate>
                                  <p:childTnLst>
                                    <p:set>
                                      <p:cBhvr>
                                        <p:cTn id="12" fill="hold">
                                          <p:stCondLst>
                                            <p:cond delay="0"/>
                                          </p:stCondLst>
                                        </p:cTn>
                                        <p:tgtEl>
                                          <p:spTgt spid="381"/>
                                        </p:tgtEl>
                                        <p:attrNameLst>
                                          <p:attrName>style.visibility</p:attrName>
                                        </p:attrNameLst>
                                      </p:cBhvr>
                                      <p:to>
                                        <p:strVal val="hidden"/>
                                      </p:to>
                                    </p:set>
                                  </p:childTnLst>
                                </p:cTn>
                              </p:par>
                            </p:childTnLst>
                          </p:cTn>
                        </p:par>
                        <p:par>
                          <p:cTn id="13" fill="hold">
                            <p:stCondLst>
                              <p:cond delay="0"/>
                            </p:stCondLst>
                            <p:childTnLst>
                              <p:par>
                                <p:cTn id="14" presetID="1" presetClass="entr" presetSubtype="0" fill="hold" grpId="4" nodeType="afterEffect">
                                  <p:stCondLst>
                                    <p:cond delay="0"/>
                                  </p:stCondLst>
                                  <p:iterate>
                                    <p:tmAbs val="0"/>
                                  </p:iterate>
                                  <p:childTnLst>
                                    <p:set>
                                      <p:cBhvr>
                                        <p:cTn id="15" fill="hold"/>
                                        <p:tgtEl>
                                          <p:spTgt spid="379"/>
                                        </p:tgtEl>
                                        <p:attrNameLst>
                                          <p:attrName>style.visibility</p:attrName>
                                        </p:attrNameLst>
                                      </p:cBhvr>
                                      <p:to>
                                        <p:strVal val="visible"/>
                                      </p:to>
                                    </p:set>
                                  </p:childTnLst>
                                </p:cTn>
                              </p:par>
                            </p:childTnLst>
                          </p:cTn>
                        </p:par>
                        <p:par>
                          <p:cTn id="16" fill="hold">
                            <p:stCondLst>
                              <p:cond delay="0"/>
                            </p:stCondLst>
                            <p:childTnLst>
                              <p:par>
                                <p:cTn id="17" presetID="1" presetClass="exit" presetSubtype="0" fill="hold" grpId="5" nodeType="afterEffect">
                                  <p:stCondLst>
                                    <p:cond delay="0"/>
                                  </p:stCondLst>
                                  <p:iterate>
                                    <p:tmAbs val="0"/>
                                  </p:iterate>
                                  <p:childTnLst>
                                    <p:set>
                                      <p:cBhvr>
                                        <p:cTn id="18" fill="hold">
                                          <p:stCondLst>
                                            <p:cond delay="0"/>
                                          </p:stCondLst>
                                        </p:cTn>
                                        <p:tgtEl>
                                          <p:spTgt spid="383"/>
                                        </p:tgtEl>
                                        <p:attrNameLst>
                                          <p:attrName>style.visibility</p:attrName>
                                        </p:attrNameLst>
                                      </p:cBhvr>
                                      <p:to>
                                        <p:strVal val="hidden"/>
                                      </p:to>
                                    </p:set>
                                  </p:childTnLst>
                                </p:cTn>
                              </p:par>
                            </p:childTnLst>
                          </p:cTn>
                        </p:par>
                        <p:par>
                          <p:cTn id="19" fill="hold">
                            <p:stCondLst>
                              <p:cond delay="0"/>
                            </p:stCondLst>
                            <p:childTnLst>
                              <p:par>
                                <p:cTn id="20" presetID="1" presetClass="exit" presetSubtype="0" fill="hold" grpId="6" nodeType="afterEffect">
                                  <p:stCondLst>
                                    <p:cond delay="0"/>
                                  </p:stCondLst>
                                  <p:iterate>
                                    <p:tmAbs val="0"/>
                                  </p:iterate>
                                  <p:childTnLst>
                                    <p:set>
                                      <p:cBhvr>
                                        <p:cTn id="21" fill="hold">
                                          <p:stCondLst>
                                            <p:cond delay="0"/>
                                          </p:stCondLst>
                                        </p:cTn>
                                        <p:tgtEl>
                                          <p:spTgt spid="38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7" nodeType="clickEffect">
                                  <p:stCondLst>
                                    <p:cond delay="0"/>
                                  </p:stCondLst>
                                  <p:iterate>
                                    <p:tmAbs val="0"/>
                                  </p:iterate>
                                  <p:childTnLst>
                                    <p:set>
                                      <p:cBhvr>
                                        <p:cTn id="25" fill="hold"/>
                                        <p:tgtEl>
                                          <p:spTgt spid="401"/>
                                        </p:tgtEl>
                                        <p:attrNameLst>
                                          <p:attrName>style.visibility</p:attrName>
                                        </p:attrNameLst>
                                      </p:cBhvr>
                                      <p:to>
                                        <p:strVal val="visible"/>
                                      </p:to>
                                    </p:set>
                                  </p:childTnLst>
                                </p:cTn>
                              </p:par>
                            </p:childTnLst>
                          </p:cTn>
                        </p:par>
                        <p:par>
                          <p:cTn id="26" fill="hold">
                            <p:stCondLst>
                              <p:cond delay="0"/>
                            </p:stCondLst>
                            <p:childTnLst>
                              <p:par>
                                <p:cTn id="27" presetID="1" presetClass="exit" presetSubtype="0" fill="hold" grpId="8" nodeType="afterEffect">
                                  <p:stCondLst>
                                    <p:cond delay="0"/>
                                  </p:stCondLst>
                                  <p:iterate>
                                    <p:tmAbs val="0"/>
                                  </p:iterate>
                                  <p:childTnLst>
                                    <p:set>
                                      <p:cBhvr>
                                        <p:cTn id="28" fill="hold">
                                          <p:stCondLst>
                                            <p:cond delay="0"/>
                                          </p:stCondLst>
                                        </p:cTn>
                                        <p:tgtEl>
                                          <p:spTgt spid="388"/>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grpId="9" nodeType="afterEffect">
                                  <p:stCondLst>
                                    <p:cond delay="0"/>
                                  </p:stCondLst>
                                  <p:iterate>
                                    <p:tmAbs val="0"/>
                                  </p:iterate>
                                  <p:childTnLst>
                                    <p:set>
                                      <p:cBhvr>
                                        <p:cTn id="31" fill="hold"/>
                                        <p:tgtEl>
                                          <p:spTgt spid="391"/>
                                        </p:tgtEl>
                                        <p:attrNameLst>
                                          <p:attrName>style.visibility</p:attrName>
                                        </p:attrNameLst>
                                      </p:cBhvr>
                                      <p:to>
                                        <p:strVal val="visible"/>
                                      </p:to>
                                    </p:set>
                                  </p:childTnLst>
                                </p:cTn>
                              </p:par>
                            </p:childTnLst>
                          </p:cTn>
                        </p:par>
                        <p:par>
                          <p:cTn id="32" fill="hold">
                            <p:stCondLst>
                              <p:cond delay="0"/>
                            </p:stCondLst>
                            <p:childTnLst>
                              <p:par>
                                <p:cTn id="33" presetID="1" presetClass="exit" presetSubtype="0" fill="hold" grpId="10" nodeType="afterEffect">
                                  <p:stCondLst>
                                    <p:cond delay="0"/>
                                  </p:stCondLst>
                                  <p:iterate>
                                    <p:tmAbs val="0"/>
                                  </p:iterate>
                                  <p:childTnLst>
                                    <p:set>
                                      <p:cBhvr>
                                        <p:cTn id="34" fill="hold">
                                          <p:stCondLst>
                                            <p:cond delay="0"/>
                                          </p:stCondLst>
                                        </p:cTn>
                                        <p:tgtEl>
                                          <p:spTgt spid="382"/>
                                        </p:tgtEl>
                                        <p:attrNameLst>
                                          <p:attrName>style.visibility</p:attrName>
                                        </p:attrNameLst>
                                      </p:cBhvr>
                                      <p:to>
                                        <p:strVal val="hidden"/>
                                      </p:to>
                                    </p:set>
                                  </p:childTnLst>
                                </p:cTn>
                              </p:par>
                            </p:childTnLst>
                          </p:cTn>
                        </p:par>
                        <p:par>
                          <p:cTn id="35" fill="hold">
                            <p:stCondLst>
                              <p:cond delay="0"/>
                            </p:stCondLst>
                            <p:childTnLst>
                              <p:par>
                                <p:cTn id="36" presetID="1" presetClass="entr" presetSubtype="0" fill="hold" grpId="11" nodeType="afterEffect">
                                  <p:stCondLst>
                                    <p:cond delay="0"/>
                                  </p:stCondLst>
                                  <p:iterate>
                                    <p:tmAbs val="0"/>
                                  </p:iterate>
                                  <p:childTnLst>
                                    <p:set>
                                      <p:cBhvr>
                                        <p:cTn id="37" fill="hold"/>
                                        <p:tgtEl>
                                          <p:spTgt spid="389"/>
                                        </p:tgtEl>
                                        <p:attrNameLst>
                                          <p:attrName>style.visibility</p:attrName>
                                        </p:attrNameLst>
                                      </p:cBhvr>
                                      <p:to>
                                        <p:strVal val="visible"/>
                                      </p:to>
                                    </p:set>
                                  </p:childTnLst>
                                </p:cTn>
                              </p:par>
                            </p:childTnLst>
                          </p:cTn>
                        </p:par>
                        <p:par>
                          <p:cTn id="38" fill="hold">
                            <p:stCondLst>
                              <p:cond delay="0"/>
                            </p:stCondLst>
                            <p:childTnLst>
                              <p:par>
                                <p:cTn id="39" presetID="6" presetClass="emph" presetSubtype="0" accel="50000" decel="50000" fill="hold" grpId="12" nodeType="withEffect">
                                  <p:stCondLst>
                                    <p:cond delay="0"/>
                                  </p:stCondLst>
                                  <p:childTnLst>
                                    <p:animScale>
                                      <p:cBhvr>
                                        <p:cTn id="40" dur="1000" fill="hold"/>
                                        <p:tgtEl>
                                          <p:spTgt spid="395"/>
                                        </p:tgtEl>
                                      </p:cBhvr>
                                      <p:by x="49999" y="49999"/>
                                    </p:animScale>
                                  </p:childTnLst>
                                </p:cTn>
                              </p:par>
                            </p:childTnLst>
                          </p:cTn>
                        </p:par>
                        <p:par>
                          <p:cTn id="41" fill="hold">
                            <p:stCondLst>
                              <p:cond delay="0"/>
                            </p:stCondLst>
                            <p:childTnLst>
                              <p:par>
                                <p:cTn id="42" presetID="-1" presetClass="path" presetSubtype="0" accel="50000" decel="50000" fill="hold" nodeType="withEffect">
                                  <p:stCondLst>
                                    <p:cond delay="0"/>
                                  </p:stCondLst>
                                  <p:childTnLst>
                                    <p:animMotion origin="layout" path="M 0.000000 0.000000 L 0.085938 -0.159261" pathEditMode="relative">
                                      <p:cBhvr>
                                        <p:cTn id="43" dur="1000" fill="hold"/>
                                        <p:tgtEl>
                                          <p:spTgt spid="395"/>
                                        </p:tgtEl>
                                        <p:attrNameLst>
                                          <p:attrName>ppt_x</p:attrName>
                                          <p:attrName>ppt_y</p:attrName>
                                        </p:attrNameLst>
                                      </p:cBhvr>
                                    </p:animMotion>
                                  </p:childTnLst>
                                </p:cTn>
                              </p:par>
                            </p:childTnLst>
                          </p:cTn>
                        </p:par>
                        <p:par>
                          <p:cTn id="44" fill="hold">
                            <p:stCondLst>
                              <p:cond delay="1000"/>
                            </p:stCondLst>
                            <p:childTnLst>
                              <p:par>
                                <p:cTn id="45" presetID="1" presetClass="exit" presetSubtype="0" fill="hold" grpId="14" nodeType="afterEffect">
                                  <p:stCondLst>
                                    <p:cond delay="0"/>
                                  </p:stCondLst>
                                  <p:iterate>
                                    <p:tmAbs val="0"/>
                                  </p:iterate>
                                  <p:childTnLst>
                                    <p:set>
                                      <p:cBhvr>
                                        <p:cTn id="46" fill="hold">
                                          <p:stCondLst>
                                            <p:cond delay="0"/>
                                          </p:stCondLst>
                                        </p:cTn>
                                        <p:tgtEl>
                                          <p:spTgt spid="387"/>
                                        </p:tgtEl>
                                        <p:attrNameLst>
                                          <p:attrName>style.visibility</p:attrName>
                                        </p:attrNameLst>
                                      </p:cBhvr>
                                      <p:to>
                                        <p:strVal val="hidden"/>
                                      </p:to>
                                    </p:set>
                                  </p:childTnLst>
                                </p:cTn>
                              </p:par>
                            </p:childTnLst>
                          </p:cTn>
                        </p:par>
                        <p:par>
                          <p:cTn id="47" fill="hold">
                            <p:stCondLst>
                              <p:cond delay="1000"/>
                            </p:stCondLst>
                            <p:childTnLst>
                              <p:par>
                                <p:cTn id="48" presetID="1" presetClass="entr" presetSubtype="0" fill="hold" grpId="15" nodeType="afterEffect">
                                  <p:stCondLst>
                                    <p:cond delay="0"/>
                                  </p:stCondLst>
                                  <p:iterate>
                                    <p:tmAbs val="0"/>
                                  </p:iterate>
                                  <p:childTnLst>
                                    <p:set>
                                      <p:cBhvr>
                                        <p:cTn id="49" fill="hold"/>
                                        <p:tgtEl>
                                          <p:spTgt spid="393"/>
                                        </p:tgtEl>
                                        <p:attrNameLst>
                                          <p:attrName>style.visibility</p:attrName>
                                        </p:attrNameLst>
                                      </p:cBhvr>
                                      <p:to>
                                        <p:strVal val="visible"/>
                                      </p:to>
                                    </p:set>
                                  </p:childTnLst>
                                </p:cTn>
                              </p:par>
                            </p:childTnLst>
                          </p:cTn>
                        </p:par>
                        <p:par>
                          <p:cTn id="50" fill="hold">
                            <p:stCondLst>
                              <p:cond delay="1000"/>
                            </p:stCondLst>
                            <p:childTnLst>
                              <p:par>
                                <p:cTn id="51" presetID="1" presetClass="entr" presetSubtype="0" fill="hold" grpId="16" nodeType="afterEffect">
                                  <p:stCondLst>
                                    <p:cond delay="0"/>
                                  </p:stCondLst>
                                  <p:iterate>
                                    <p:tmAbs val="0"/>
                                  </p:iterate>
                                  <p:childTnLst>
                                    <p:set>
                                      <p:cBhvr>
                                        <p:cTn id="52" fill="hold"/>
                                        <p:tgtEl>
                                          <p:spTgt spid="390"/>
                                        </p:tgtEl>
                                        <p:attrNameLst>
                                          <p:attrName>style.visibility</p:attrName>
                                        </p:attrNameLst>
                                      </p:cBhvr>
                                      <p:to>
                                        <p:strVal val="visible"/>
                                      </p:to>
                                    </p:set>
                                  </p:childTnLst>
                                </p:cTn>
                              </p:par>
                            </p:childTnLst>
                          </p:cTn>
                        </p:par>
                        <p:par>
                          <p:cTn id="53" fill="hold">
                            <p:stCondLst>
                              <p:cond delay="1000"/>
                            </p:stCondLst>
                            <p:childTnLst>
                              <p:par>
                                <p:cTn id="54" presetID="1" presetClass="entr" presetSubtype="0" fill="hold" grpId="17" nodeType="afterEffect">
                                  <p:stCondLst>
                                    <p:cond delay="0"/>
                                  </p:stCondLst>
                                  <p:iterate>
                                    <p:tmAbs val="0"/>
                                  </p:iterate>
                                  <p:childTnLst>
                                    <p:set>
                                      <p:cBhvr>
                                        <p:cTn id="55" fill="hold"/>
                                        <p:tgtEl>
                                          <p:spTgt spid="392"/>
                                        </p:tgtEl>
                                        <p:attrNameLst>
                                          <p:attrName>style.visibility</p:attrName>
                                        </p:attrNameLst>
                                      </p:cBhvr>
                                      <p:to>
                                        <p:strVal val="visible"/>
                                      </p:to>
                                    </p:set>
                                  </p:childTnLst>
                                </p:cTn>
                              </p:par>
                            </p:childTnLst>
                          </p:cTn>
                        </p:par>
                        <p:par>
                          <p:cTn id="56" fill="hold">
                            <p:stCondLst>
                              <p:cond delay="1000"/>
                            </p:stCondLst>
                            <p:childTnLst>
                              <p:par>
                                <p:cTn id="57" presetID="1" presetClass="exit" presetSubtype="0" fill="hold" grpId="18" nodeType="afterEffect">
                                  <p:stCondLst>
                                    <p:cond delay="0"/>
                                  </p:stCondLst>
                                  <p:iterate>
                                    <p:tmAbs val="0"/>
                                  </p:iterate>
                                  <p:childTnLst>
                                    <p:set>
                                      <p:cBhvr>
                                        <p:cTn id="58" fill="hold">
                                          <p:stCondLst>
                                            <p:cond delay="0"/>
                                          </p:stCondLst>
                                        </p:cTn>
                                        <p:tgtEl>
                                          <p:spTgt spid="37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9" nodeType="clickEffect">
                                  <p:stCondLst>
                                    <p:cond delay="0"/>
                                  </p:stCondLst>
                                  <p:iterate>
                                    <p:tmAbs val="0"/>
                                  </p:iterate>
                                  <p:childTnLst>
                                    <p:set>
                                      <p:cBhvr>
                                        <p:cTn id="62" fill="hold">
                                          <p:stCondLst>
                                            <p:cond delay="0"/>
                                          </p:stCondLst>
                                        </p:cTn>
                                        <p:tgtEl>
                                          <p:spTgt spid="389"/>
                                        </p:tgtEl>
                                        <p:attrNameLst>
                                          <p:attrName>style.visibility</p:attrName>
                                        </p:attrNameLst>
                                      </p:cBhvr>
                                      <p:to>
                                        <p:strVal val="hidden"/>
                                      </p:to>
                                    </p:set>
                                  </p:childTnLst>
                                </p:cTn>
                              </p:par>
                            </p:childTnLst>
                          </p:cTn>
                        </p:par>
                        <p:par>
                          <p:cTn id="63" fill="hold">
                            <p:stCondLst>
                              <p:cond delay="0"/>
                            </p:stCondLst>
                            <p:childTnLst>
                              <p:par>
                                <p:cTn id="64" presetID="1" presetClass="exit" presetSubtype="0" fill="hold" grpId="20" nodeType="afterEffect">
                                  <p:stCondLst>
                                    <p:cond delay="0"/>
                                  </p:stCondLst>
                                  <p:iterate>
                                    <p:tmAbs val="0"/>
                                  </p:iterate>
                                  <p:childTnLst>
                                    <p:set>
                                      <p:cBhvr>
                                        <p:cTn id="65" fill="hold">
                                          <p:stCondLst>
                                            <p:cond delay="0"/>
                                          </p:stCondLst>
                                        </p:cTn>
                                        <p:tgtEl>
                                          <p:spTgt spid="393"/>
                                        </p:tgtEl>
                                        <p:attrNameLst>
                                          <p:attrName>style.visibility</p:attrName>
                                        </p:attrNameLst>
                                      </p:cBhvr>
                                      <p:to>
                                        <p:strVal val="hidden"/>
                                      </p:to>
                                    </p:set>
                                  </p:childTnLst>
                                </p:cTn>
                              </p:par>
                            </p:childTnLst>
                          </p:cTn>
                        </p:par>
                        <p:par>
                          <p:cTn id="66" fill="hold">
                            <p:stCondLst>
                              <p:cond delay="0"/>
                            </p:stCondLst>
                            <p:childTnLst>
                              <p:par>
                                <p:cTn id="67" presetID="1" presetClass="exit" presetSubtype="0" fill="hold" grpId="21" nodeType="afterEffect">
                                  <p:stCondLst>
                                    <p:cond delay="0"/>
                                  </p:stCondLst>
                                  <p:iterate>
                                    <p:tmAbs val="0"/>
                                  </p:iterate>
                                  <p:childTnLst>
                                    <p:set>
                                      <p:cBhvr>
                                        <p:cTn id="68" fill="hold">
                                          <p:stCondLst>
                                            <p:cond delay="0"/>
                                          </p:stCondLst>
                                        </p:cTn>
                                        <p:tgtEl>
                                          <p:spTgt spid="392"/>
                                        </p:tgtEl>
                                        <p:attrNameLst>
                                          <p:attrName>style.visibility</p:attrName>
                                        </p:attrNameLst>
                                      </p:cBhvr>
                                      <p:to>
                                        <p:strVal val="hidden"/>
                                      </p:to>
                                    </p:set>
                                  </p:childTnLst>
                                </p:cTn>
                              </p:par>
                            </p:childTnLst>
                          </p:cTn>
                        </p:par>
                        <p:par>
                          <p:cTn id="69" fill="hold">
                            <p:stCondLst>
                              <p:cond delay="0"/>
                            </p:stCondLst>
                            <p:childTnLst>
                              <p:par>
                                <p:cTn id="70" presetID="1" presetClass="exit" presetSubtype="0" fill="hold" grpId="22" nodeType="afterEffect">
                                  <p:stCondLst>
                                    <p:cond delay="0"/>
                                  </p:stCondLst>
                                  <p:iterate>
                                    <p:tmAbs val="0"/>
                                  </p:iterate>
                                  <p:childTnLst>
                                    <p:set>
                                      <p:cBhvr>
                                        <p:cTn id="71" fill="hold">
                                          <p:stCondLst>
                                            <p:cond delay="0"/>
                                          </p:stCondLst>
                                        </p:cTn>
                                        <p:tgtEl>
                                          <p:spTgt spid="390"/>
                                        </p:tgtEl>
                                        <p:attrNameLst>
                                          <p:attrName>style.visibility</p:attrName>
                                        </p:attrNameLst>
                                      </p:cBhvr>
                                      <p:to>
                                        <p:strVal val="hidden"/>
                                      </p:to>
                                    </p:set>
                                  </p:childTnLst>
                                </p:cTn>
                              </p:par>
                            </p:childTnLst>
                          </p:cTn>
                        </p:par>
                        <p:par>
                          <p:cTn id="72" fill="hold">
                            <p:stCondLst>
                              <p:cond delay="0"/>
                            </p:stCondLst>
                            <p:childTnLst>
                              <p:par>
                                <p:cTn id="73" presetID="1" presetClass="exit" presetSubtype="0" fill="hold" grpId="23" nodeType="afterEffect">
                                  <p:stCondLst>
                                    <p:cond delay="0"/>
                                  </p:stCondLst>
                                  <p:iterate>
                                    <p:tmAbs val="0"/>
                                  </p:iterate>
                                  <p:childTnLst>
                                    <p:set>
                                      <p:cBhvr>
                                        <p:cTn id="74" fill="hold">
                                          <p:stCondLst>
                                            <p:cond delay="0"/>
                                          </p:stCondLst>
                                        </p:cTn>
                                        <p:tgtEl>
                                          <p:spTgt spid="395"/>
                                        </p:tgtEl>
                                        <p:attrNameLst>
                                          <p:attrName>style.visibility</p:attrName>
                                        </p:attrNameLst>
                                      </p:cBhvr>
                                      <p:to>
                                        <p:strVal val="hidden"/>
                                      </p:to>
                                    </p:set>
                                  </p:childTnLst>
                                </p:cTn>
                              </p:par>
                            </p:childTnLst>
                          </p:cTn>
                        </p:par>
                        <p:par>
                          <p:cTn id="75" fill="hold">
                            <p:stCondLst>
                              <p:cond delay="0"/>
                            </p:stCondLst>
                            <p:childTnLst>
                              <p:par>
                                <p:cTn id="76" presetID="1" presetClass="exit" presetSubtype="0" fill="hold" grpId="24" nodeType="afterEffect">
                                  <p:stCondLst>
                                    <p:cond delay="0"/>
                                  </p:stCondLst>
                                  <p:iterate>
                                    <p:tmAbs val="0"/>
                                  </p:iterate>
                                  <p:childTnLst>
                                    <p:set>
                                      <p:cBhvr>
                                        <p:cTn id="77" fill="hold">
                                          <p:stCondLst>
                                            <p:cond delay="0"/>
                                          </p:stCondLst>
                                        </p:cTn>
                                        <p:tgtEl>
                                          <p:spTgt spid="391"/>
                                        </p:tgtEl>
                                        <p:attrNameLst>
                                          <p:attrName>style.visibility</p:attrName>
                                        </p:attrNameLst>
                                      </p:cBhvr>
                                      <p:to>
                                        <p:strVal val="hidden"/>
                                      </p:to>
                                    </p:set>
                                  </p:childTnLst>
                                </p:cTn>
                              </p:par>
                            </p:childTnLst>
                          </p:cTn>
                        </p:par>
                        <p:par>
                          <p:cTn id="78" fill="hold">
                            <p:stCondLst>
                              <p:cond delay="0"/>
                            </p:stCondLst>
                            <p:childTnLst>
                              <p:par>
                                <p:cTn id="79" presetID="1" presetClass="entr" presetSubtype="0" fill="hold" grpId="25" nodeType="afterEffect">
                                  <p:stCondLst>
                                    <p:cond delay="0"/>
                                  </p:stCondLst>
                                  <p:iterate>
                                    <p:tmAbs val="0"/>
                                  </p:iterate>
                                  <p:childTnLst>
                                    <p:set>
                                      <p:cBhvr>
                                        <p:cTn id="80" fill="hold"/>
                                        <p:tgtEl>
                                          <p:spTgt spid="403"/>
                                        </p:tgtEl>
                                        <p:attrNameLst>
                                          <p:attrName>style.visibility</p:attrName>
                                        </p:attrNameLst>
                                      </p:cBhvr>
                                      <p:to>
                                        <p:strVal val="visible"/>
                                      </p:to>
                                    </p:set>
                                  </p:childTnLst>
                                </p:cTn>
                              </p:par>
                            </p:childTnLst>
                          </p:cTn>
                        </p:par>
                        <p:par>
                          <p:cTn id="81" fill="hold">
                            <p:stCondLst>
                              <p:cond delay="0"/>
                            </p:stCondLst>
                            <p:childTnLst>
                              <p:par>
                                <p:cTn id="82" presetID="1" presetClass="exit" presetSubtype="0" fill="hold" grpId="26" nodeType="afterEffect">
                                  <p:stCondLst>
                                    <p:cond delay="0"/>
                                  </p:stCondLst>
                                  <p:iterate>
                                    <p:tmAbs val="0"/>
                                  </p:iterate>
                                  <p:childTnLst>
                                    <p:set>
                                      <p:cBhvr>
                                        <p:cTn id="83" fill="hold">
                                          <p:stCondLst>
                                            <p:cond delay="0"/>
                                          </p:stCondLst>
                                        </p:cTn>
                                        <p:tgtEl>
                                          <p:spTgt spid="401"/>
                                        </p:tgtEl>
                                        <p:attrNameLst>
                                          <p:attrName>style.visibility</p:attrName>
                                        </p:attrNameLst>
                                      </p:cBhvr>
                                      <p:to>
                                        <p:strVal val="hidden"/>
                                      </p:to>
                                    </p:set>
                                  </p:childTnLst>
                                </p:cTn>
                              </p:par>
                            </p:childTnLst>
                          </p:cTn>
                        </p:par>
                        <p:par>
                          <p:cTn id="84" fill="hold">
                            <p:stCondLst>
                              <p:cond delay="0"/>
                            </p:stCondLst>
                            <p:childTnLst>
                              <p:par>
                                <p:cTn id="85" presetID="1" presetClass="entr" presetSubtype="0" fill="hold" grpId="27" nodeType="afterEffect">
                                  <p:stCondLst>
                                    <p:cond delay="0"/>
                                  </p:stCondLst>
                                  <p:iterate>
                                    <p:tmAbs val="0"/>
                                  </p:iterate>
                                  <p:childTnLst>
                                    <p:set>
                                      <p:cBhvr>
                                        <p:cTn id="86" fill="hold"/>
                                        <p:tgtEl>
                                          <p:spTgt spid="380"/>
                                        </p:tgtEl>
                                        <p:attrNameLst>
                                          <p:attrName>style.visibility</p:attrName>
                                        </p:attrNameLst>
                                      </p:cBhvr>
                                      <p:to>
                                        <p:strVal val="visible"/>
                                      </p:to>
                                    </p:set>
                                  </p:childTnLst>
                                </p:cTn>
                              </p:par>
                            </p:childTnLst>
                          </p:cTn>
                        </p:par>
                        <p:par>
                          <p:cTn id="87" fill="hold">
                            <p:stCondLst>
                              <p:cond delay="0"/>
                            </p:stCondLst>
                            <p:childTnLst>
                              <p:par>
                                <p:cTn id="88" presetID="1" presetClass="entr" presetSubtype="0" fill="hold" grpId="28" nodeType="afterEffect">
                                  <p:stCondLst>
                                    <p:cond delay="0"/>
                                  </p:stCondLst>
                                  <p:iterate>
                                    <p:tmAbs val="0"/>
                                  </p:iterate>
                                  <p:childTnLst>
                                    <p:set>
                                      <p:cBhvr>
                                        <p:cTn id="89" fill="hold"/>
                                        <p:tgtEl>
                                          <p:spTgt spid="394"/>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grpId="29" nodeType="clickEffect">
                                  <p:stCondLst>
                                    <p:cond delay="0"/>
                                  </p:stCondLst>
                                  <p:iterate>
                                    <p:tmAbs val="0"/>
                                  </p:iterate>
                                  <p:childTnLst>
                                    <p:set>
                                      <p:cBhvr>
                                        <p:cTn id="93" fill="hold">
                                          <p:stCondLst>
                                            <p:cond delay="0"/>
                                          </p:stCondLst>
                                        </p:cTn>
                                        <p:tgtEl>
                                          <p:spTgt spid="403"/>
                                        </p:tgtEl>
                                        <p:attrNameLst>
                                          <p:attrName>style.visibility</p:attrName>
                                        </p:attrNameLst>
                                      </p:cBhvr>
                                      <p:to>
                                        <p:strVal val="hidden"/>
                                      </p:to>
                                    </p:set>
                                  </p:childTnLst>
                                </p:cTn>
                              </p:par>
                            </p:childTnLst>
                          </p:cTn>
                        </p:par>
                        <p:par>
                          <p:cTn id="94" fill="hold">
                            <p:stCondLst>
                              <p:cond delay="0"/>
                            </p:stCondLst>
                            <p:childTnLst>
                              <p:par>
                                <p:cTn id="95" presetID="1" presetClass="exit" presetSubtype="0" fill="hold" grpId="30" nodeType="afterEffect">
                                  <p:stCondLst>
                                    <p:cond delay="0"/>
                                  </p:stCondLst>
                                  <p:iterate>
                                    <p:tmAbs val="0"/>
                                  </p:iterate>
                                  <p:childTnLst>
                                    <p:set>
                                      <p:cBhvr>
                                        <p:cTn id="96" fill="hold">
                                          <p:stCondLst>
                                            <p:cond delay="0"/>
                                          </p:stCondLst>
                                        </p:cTn>
                                        <p:tgtEl>
                                          <p:spTgt spid="380"/>
                                        </p:tgtEl>
                                        <p:attrNameLst>
                                          <p:attrName>style.visibility</p:attrName>
                                        </p:attrNameLst>
                                      </p:cBhvr>
                                      <p:to>
                                        <p:strVal val="hidden"/>
                                      </p:to>
                                    </p:set>
                                  </p:childTnLst>
                                </p:cTn>
                              </p:par>
                            </p:childTnLst>
                          </p:cTn>
                        </p:par>
                        <p:par>
                          <p:cTn id="97" fill="hold">
                            <p:stCondLst>
                              <p:cond delay="0"/>
                            </p:stCondLst>
                            <p:childTnLst>
                              <p:par>
                                <p:cTn id="98" presetID="1" presetClass="exit" presetSubtype="0" fill="hold" grpId="31" nodeType="afterEffect">
                                  <p:stCondLst>
                                    <p:cond delay="0"/>
                                  </p:stCondLst>
                                  <p:iterate>
                                    <p:tmAbs val="0"/>
                                  </p:iterate>
                                  <p:childTnLst>
                                    <p:set>
                                      <p:cBhvr>
                                        <p:cTn id="99" fill="hold">
                                          <p:stCondLst>
                                            <p:cond delay="0"/>
                                          </p:stCondLst>
                                        </p:cTn>
                                        <p:tgtEl>
                                          <p:spTgt spid="394"/>
                                        </p:tgtEl>
                                        <p:attrNameLst>
                                          <p:attrName>style.visibility</p:attrName>
                                        </p:attrNameLst>
                                      </p:cBhvr>
                                      <p:to>
                                        <p:strVal val="hidden"/>
                                      </p:to>
                                    </p:set>
                                  </p:childTnLst>
                                </p:cTn>
                              </p:par>
                            </p:childTnLst>
                          </p:cTn>
                        </p:par>
                        <p:par>
                          <p:cTn id="100" fill="hold">
                            <p:stCondLst>
                              <p:cond delay="0"/>
                            </p:stCondLst>
                            <p:childTnLst>
                              <p:par>
                                <p:cTn id="101" presetID="1" presetClass="entr" presetSubtype="0" fill="hold" grpId="32" nodeType="afterEffect">
                                  <p:stCondLst>
                                    <p:cond delay="0"/>
                                  </p:stCondLst>
                                  <p:iterate>
                                    <p:tmAbs val="0"/>
                                  </p:iterate>
                                  <p:childTnLst>
                                    <p:set>
                                      <p:cBhvr>
                                        <p:cTn id="102" fill="hold"/>
                                        <p:tgtEl>
                                          <p:spTgt spid="402"/>
                                        </p:tgtEl>
                                        <p:attrNameLst>
                                          <p:attrName>style.visibility</p:attrName>
                                        </p:attrNameLst>
                                      </p:cBhvr>
                                      <p:to>
                                        <p:strVal val="visible"/>
                                      </p:to>
                                    </p:set>
                                  </p:childTnLst>
                                </p:cTn>
                              </p:par>
                            </p:childTnLst>
                          </p:cTn>
                        </p:par>
                        <p:par>
                          <p:cTn id="103" fill="hold">
                            <p:stCondLst>
                              <p:cond delay="0"/>
                            </p:stCondLst>
                            <p:childTnLst>
                              <p:par>
                                <p:cTn id="104" presetID="1" presetClass="entr" presetSubtype="0" fill="hold" grpId="33" nodeType="afterEffect">
                                  <p:stCondLst>
                                    <p:cond delay="0"/>
                                  </p:stCondLst>
                                  <p:iterate>
                                    <p:tmAbs val="0"/>
                                  </p:iterate>
                                  <p:childTnLst>
                                    <p:set>
                                      <p:cBhvr>
                                        <p:cTn id="105" fill="hold"/>
                                        <p:tgtEl>
                                          <p:spTgt spid="396"/>
                                        </p:tgtEl>
                                        <p:attrNameLst>
                                          <p:attrName>style.visibility</p:attrName>
                                        </p:attrNameLst>
                                      </p:cBhvr>
                                      <p:to>
                                        <p:strVal val="visible"/>
                                      </p:to>
                                    </p:set>
                                  </p:childTnLst>
                                </p:cTn>
                              </p:par>
                            </p:childTnLst>
                          </p:cTn>
                        </p:par>
                        <p:par>
                          <p:cTn id="106" fill="hold">
                            <p:stCondLst>
                              <p:cond delay="0"/>
                            </p:stCondLst>
                            <p:childTnLst>
                              <p:par>
                                <p:cTn id="107" presetID="1" presetClass="entr" presetSubtype="0" fill="hold" grpId="34" nodeType="afterEffect">
                                  <p:stCondLst>
                                    <p:cond delay="0"/>
                                  </p:stCondLst>
                                  <p:iterate>
                                    <p:tmAbs val="0"/>
                                  </p:iterate>
                                  <p:childTnLst>
                                    <p:set>
                                      <p:cBhvr>
                                        <p:cTn id="108" fill="hold"/>
                                        <p:tgtEl>
                                          <p:spTgt spid="39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35" nodeType="clickEffect">
                                  <p:stCondLst>
                                    <p:cond delay="0"/>
                                  </p:stCondLst>
                                  <p:iterate>
                                    <p:tmAbs val="0"/>
                                  </p:iterate>
                                  <p:childTnLst>
                                    <p:set>
                                      <p:cBhvr>
                                        <p:cTn id="112" fill="hold">
                                          <p:stCondLst>
                                            <p:cond delay="0"/>
                                          </p:stCondLst>
                                        </p:cTn>
                                        <p:tgtEl>
                                          <p:spTgt spid="402"/>
                                        </p:tgtEl>
                                        <p:attrNameLst>
                                          <p:attrName>style.visibility</p:attrName>
                                        </p:attrNameLst>
                                      </p:cBhvr>
                                      <p:to>
                                        <p:strVal val="hidden"/>
                                      </p:to>
                                    </p:set>
                                  </p:childTnLst>
                                </p:cTn>
                              </p:par>
                            </p:childTnLst>
                          </p:cTn>
                        </p:par>
                        <p:par>
                          <p:cTn id="113" fill="hold">
                            <p:stCondLst>
                              <p:cond delay="0"/>
                            </p:stCondLst>
                            <p:childTnLst>
                              <p:par>
                                <p:cTn id="114" presetID="1" presetClass="exit" presetSubtype="0" fill="hold" grpId="36" nodeType="afterEffect">
                                  <p:stCondLst>
                                    <p:cond delay="0"/>
                                  </p:stCondLst>
                                  <p:iterate>
                                    <p:tmAbs val="0"/>
                                  </p:iterate>
                                  <p:childTnLst>
                                    <p:set>
                                      <p:cBhvr>
                                        <p:cTn id="115" fill="hold">
                                          <p:stCondLst>
                                            <p:cond delay="0"/>
                                          </p:stCondLst>
                                        </p:cTn>
                                        <p:tgtEl>
                                          <p:spTgt spid="396"/>
                                        </p:tgtEl>
                                        <p:attrNameLst>
                                          <p:attrName>style.visibility</p:attrName>
                                        </p:attrNameLst>
                                      </p:cBhvr>
                                      <p:to>
                                        <p:strVal val="hidden"/>
                                      </p:to>
                                    </p:set>
                                  </p:childTnLst>
                                </p:cTn>
                              </p:par>
                            </p:childTnLst>
                          </p:cTn>
                        </p:par>
                        <p:par>
                          <p:cTn id="116" fill="hold">
                            <p:stCondLst>
                              <p:cond delay="0"/>
                            </p:stCondLst>
                            <p:childTnLst>
                              <p:par>
                                <p:cTn id="117" presetID="1" presetClass="exit" presetSubtype="0" fill="hold" grpId="37" nodeType="afterEffect">
                                  <p:stCondLst>
                                    <p:cond delay="0"/>
                                  </p:stCondLst>
                                  <p:iterate>
                                    <p:tmAbs val="0"/>
                                  </p:iterate>
                                  <p:childTnLst>
                                    <p:set>
                                      <p:cBhvr>
                                        <p:cTn id="118" fill="hold">
                                          <p:stCondLst>
                                            <p:cond delay="0"/>
                                          </p:stCondLst>
                                        </p:cTn>
                                        <p:tgtEl>
                                          <p:spTgt spid="397"/>
                                        </p:tgtEl>
                                        <p:attrNameLst>
                                          <p:attrName>style.visibility</p:attrName>
                                        </p:attrNameLst>
                                      </p:cBhvr>
                                      <p:to>
                                        <p:strVal val="hidden"/>
                                      </p:to>
                                    </p:set>
                                  </p:childTnLst>
                                </p:cTn>
                              </p:par>
                            </p:childTnLst>
                          </p:cTn>
                        </p:par>
                        <p:par>
                          <p:cTn id="119" fill="hold">
                            <p:stCondLst>
                              <p:cond delay="0"/>
                            </p:stCondLst>
                            <p:childTnLst>
                              <p:par>
                                <p:cTn id="120" presetID="1" presetClass="entr" presetSubtype="0" fill="hold" grpId="38" nodeType="afterEffect">
                                  <p:stCondLst>
                                    <p:cond delay="0"/>
                                  </p:stCondLst>
                                  <p:iterate>
                                    <p:tmAbs val="0"/>
                                  </p:iterate>
                                  <p:childTnLst>
                                    <p:set>
                                      <p:cBhvr>
                                        <p:cTn id="121" fill="hold"/>
                                        <p:tgtEl>
                                          <p:spTgt spid="398"/>
                                        </p:tgtEl>
                                        <p:attrNameLst>
                                          <p:attrName>style.visibility</p:attrName>
                                        </p:attrNameLst>
                                      </p:cBhvr>
                                      <p:to>
                                        <p:strVal val="visible"/>
                                      </p:to>
                                    </p:set>
                                  </p:childTnLst>
                                </p:cTn>
                              </p:par>
                            </p:childTnLst>
                          </p:cTn>
                        </p:par>
                        <p:par>
                          <p:cTn id="122" fill="hold">
                            <p:stCondLst>
                              <p:cond delay="0"/>
                            </p:stCondLst>
                            <p:childTnLst>
                              <p:par>
                                <p:cTn id="123" presetID="1" presetClass="entr" presetSubtype="0" fill="hold" grpId="39" nodeType="afterEffect">
                                  <p:stCondLst>
                                    <p:cond delay="0"/>
                                  </p:stCondLst>
                                  <p:iterate>
                                    <p:tmAbs val="0"/>
                                  </p:iterate>
                                  <p:childTnLst>
                                    <p:set>
                                      <p:cBhvr>
                                        <p:cTn id="124" fill="hold"/>
                                        <p:tgtEl>
                                          <p:spTgt spid="399"/>
                                        </p:tgtEl>
                                        <p:attrNameLst>
                                          <p:attrName>style.visibility</p:attrName>
                                        </p:attrNameLst>
                                      </p:cBhvr>
                                      <p:to>
                                        <p:strVal val="visible"/>
                                      </p:to>
                                    </p:set>
                                  </p:childTnLst>
                                </p:cTn>
                              </p:par>
                            </p:childTnLst>
                          </p:cTn>
                        </p:par>
                        <p:par>
                          <p:cTn id="125" fill="hold">
                            <p:stCondLst>
                              <p:cond delay="0"/>
                            </p:stCondLst>
                            <p:childTnLst>
                              <p:par>
                                <p:cTn id="126" presetID="1" presetClass="entr" presetSubtype="0" fill="hold" grpId="40" nodeType="afterEffect">
                                  <p:stCondLst>
                                    <p:cond delay="0"/>
                                  </p:stCondLst>
                                  <p:iterate>
                                    <p:tmAbs val="0"/>
                                  </p:iterate>
                                  <p:childTnLst>
                                    <p:set>
                                      <p:cBhvr>
                                        <p:cTn id="127" fill="hold"/>
                                        <p:tgtEl>
                                          <p:spTgt spid="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4" animBg="1" advAuto="0"/>
      <p:bldP spid="379" grpId="18" animBg="1" advAuto="0"/>
      <p:bldP spid="380" grpId="27" animBg="1" advAuto="0"/>
      <p:bldP spid="380" grpId="30" animBg="1" advAuto="0"/>
      <p:bldP spid="381" grpId="3" animBg="1" advAuto="0"/>
      <p:bldP spid="382" grpId="2" animBg="1" advAuto="0"/>
      <p:bldP spid="382" grpId="10" animBg="1" advAuto="0"/>
      <p:bldP spid="383" grpId="5" animBg="1" advAuto="0"/>
      <p:bldP spid="386" grpId="6" animBg="1" advAuto="0"/>
      <p:bldP spid="387" grpId="14" animBg="1" advAuto="0"/>
      <p:bldP spid="388" grpId="1" animBg="1" advAuto="0"/>
      <p:bldP spid="388" grpId="8" animBg="1" advAuto="0"/>
      <p:bldP spid="389" grpId="11" animBg="1" advAuto="0"/>
      <p:bldP spid="389" grpId="19" animBg="1" advAuto="0"/>
      <p:bldP spid="390" grpId="16" animBg="1" advAuto="0"/>
      <p:bldP spid="390" grpId="22" animBg="1" advAuto="0"/>
      <p:bldP spid="391" grpId="9" animBg="1" advAuto="0"/>
      <p:bldP spid="391" grpId="24" animBg="1" advAuto="0"/>
      <p:bldP spid="392" grpId="17" animBg="1" advAuto="0"/>
      <p:bldP spid="392" grpId="21" animBg="1" advAuto="0"/>
      <p:bldP spid="393" grpId="15" animBg="1" advAuto="0"/>
      <p:bldP spid="393" grpId="20" animBg="1" advAuto="0"/>
      <p:bldP spid="394" grpId="28" animBg="1" advAuto="0"/>
      <p:bldP spid="394" grpId="31" animBg="1" advAuto="0"/>
      <p:bldP spid="395" grpId="12" animBg="1" advAuto="0"/>
      <p:bldP spid="395" grpId="23" animBg="1" advAuto="0"/>
      <p:bldP spid="396" grpId="33" animBg="1" advAuto="0"/>
      <p:bldP spid="396" grpId="36" animBg="1" advAuto="0"/>
      <p:bldP spid="397" grpId="34" animBg="1" advAuto="0"/>
      <p:bldP spid="397" grpId="37" animBg="1" advAuto="0"/>
      <p:bldP spid="398" grpId="38" animBg="1" advAuto="0"/>
      <p:bldP spid="399" grpId="39" animBg="1" advAuto="0"/>
      <p:bldP spid="400" grpId="40" animBg="1" advAuto="0"/>
      <p:bldP spid="401" grpId="7" animBg="1" advAuto="0"/>
      <p:bldP spid="401" grpId="26" animBg="1" advAuto="0"/>
      <p:bldP spid="402" grpId="32" animBg="1" advAuto="0"/>
      <p:bldP spid="402" grpId="35" animBg="1" advAuto="0"/>
      <p:bldP spid="403" grpId="25" animBg="1" advAuto="0"/>
      <p:bldP spid="403" grpId="29"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Shape 466"/>
          <p:cNvSpPr>
            <a:spLocks noGrp="1"/>
          </p:cNvSpPr>
          <p:nvPr>
            <p:ph type="ctrTitle"/>
          </p:nvPr>
        </p:nvSpPr>
        <p:spPr>
          <a:prstGeom prst="rect">
            <a:avLst/>
          </a:prstGeom>
        </p:spPr>
        <p:txBody>
          <a:bodyPr/>
          <a:lstStyle>
            <a:lvl1pPr>
              <a:lnSpc>
                <a:spcPct val="100000"/>
              </a:lnSpc>
              <a:defRPr sz="9000" spc="-300"/>
            </a:lvl1pPr>
          </a:lstStyle>
          <a:p>
            <a:r>
              <a:t>Questions?</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p:cNvSpPr>
          <p:nvPr>
            <p:ph type="title"/>
          </p:nvPr>
        </p:nvSpPr>
        <p:spPr>
          <a:prstGeom prst="rect">
            <a:avLst/>
          </a:prstGeom>
        </p:spPr>
        <p:txBody>
          <a:bodyPr/>
          <a:lstStyle/>
          <a:p>
            <a:r>
              <a:t>FAQs</a:t>
            </a:r>
          </a:p>
        </p:txBody>
      </p:sp>
      <p:sp>
        <p:nvSpPr>
          <p:cNvPr id="361" name="Shape 361"/>
          <p:cNvSpPr>
            <a:spLocks noGrp="1"/>
          </p:cNvSpPr>
          <p:nvPr>
            <p:ph type="body" idx="1"/>
          </p:nvPr>
        </p:nvSpPr>
        <p:spPr>
          <a:xfrm>
            <a:off x="3172877" y="1310968"/>
            <a:ext cx="18038247" cy="11271680"/>
          </a:xfrm>
          <a:prstGeom prst="rect">
            <a:avLst/>
          </a:prstGeom>
        </p:spPr>
        <p:txBody>
          <a:bodyPr/>
          <a:lstStyle/>
          <a:p>
            <a:pPr marL="881944" indent="-881944">
              <a:buClrTx/>
              <a:buSzPct val="100000"/>
              <a:buFontTx/>
              <a:buAutoNum type="arabicPeriod"/>
              <a:defRPr sz="5000"/>
            </a:pPr>
            <a:r>
              <a:t>How can I tell what’s a Channel and what’s a regular wire?</a:t>
            </a:r>
          </a:p>
          <a:p>
            <a:pPr marL="0" lvl="1" indent="635000" defTabSz="642937">
              <a:spcBef>
                <a:spcPts val="1200"/>
              </a:spcBef>
              <a:buClrTx/>
              <a:buSzTx/>
              <a:buFontTx/>
              <a:buNone/>
              <a:defRPr sz="3800">
                <a:solidFill>
                  <a:srgbClr val="5E5E5E"/>
                </a:solidFill>
              </a:defRPr>
            </a:pPr>
            <a:r>
              <a:t>Subtle diffs: asymmetric coloring, invisible tunnels, flanges at subVIs.</a:t>
            </a:r>
          </a:p>
          <a:p>
            <a:pPr marL="881944" indent="-881944">
              <a:buClrTx/>
              <a:buSzPct val="100000"/>
              <a:buFontTx/>
              <a:buAutoNum type="arabicPeriod"/>
              <a:defRPr sz="5000"/>
            </a:pPr>
            <a:r>
              <a:t>Won’t Channels make diagrams too confusing?</a:t>
            </a:r>
          </a:p>
          <a:p>
            <a:pPr marL="0" lvl="1" indent="635000" defTabSz="642937">
              <a:spcBef>
                <a:spcPts val="1200"/>
              </a:spcBef>
              <a:buClrTx/>
              <a:buSzTx/>
              <a:buFontTx/>
              <a:buNone/>
              <a:defRPr sz="3800">
                <a:solidFill>
                  <a:srgbClr val="5E5E5E"/>
                </a:solidFill>
              </a:defRPr>
            </a:pPr>
            <a:r>
              <a:t>Actually, less confusing because fewer references are needed.</a:t>
            </a:r>
          </a:p>
          <a:p>
            <a:pPr marL="881944" indent="-881944">
              <a:buClrTx/>
              <a:buSzPct val="100000"/>
              <a:buFontTx/>
              <a:buAutoNum type="arabicPeriod"/>
              <a:defRPr sz="5000"/>
            </a:pPr>
            <a:r>
              <a:t>Aren’t Channels changing data flow as we all learned it?</a:t>
            </a:r>
          </a:p>
          <a:p>
            <a:pPr marL="0" lvl="1" indent="635000" defTabSz="642937">
              <a:spcBef>
                <a:spcPts val="1200"/>
              </a:spcBef>
              <a:buClrTx/>
              <a:buSzTx/>
              <a:buFontTx/>
              <a:buNone/>
              <a:defRPr sz="3800">
                <a:solidFill>
                  <a:srgbClr val="5E5E5E"/>
                </a:solidFill>
              </a:defRPr>
            </a:pPr>
            <a:r>
              <a:t>They augment existing (synchronous) data flow with asynchronous flow.</a:t>
            </a:r>
          </a:p>
          <a:p>
            <a:pPr marL="881944" indent="-881944">
              <a:buClrTx/>
              <a:buSzPct val="100000"/>
              <a:buFontTx/>
              <a:buAutoNum type="arabicPeriod"/>
              <a:defRPr sz="5000"/>
            </a:pPr>
            <a:r>
              <a:t>I know how to use the built-in queue; isn’t it sufficient?</a:t>
            </a:r>
          </a:p>
          <a:p>
            <a:pPr marL="0" lvl="1" indent="635000" defTabSz="642937">
              <a:spcBef>
                <a:spcPts val="1200"/>
              </a:spcBef>
              <a:buClrTx/>
              <a:buSzTx/>
              <a:buFontTx/>
              <a:buNone/>
              <a:defRPr sz="3800">
                <a:solidFill>
                  <a:srgbClr val="5E5E5E"/>
                </a:solidFill>
              </a:defRPr>
            </a:pPr>
            <a:r>
              <a:t>Yes.  But Channels are easier to construct and see the communications. </a:t>
            </a:r>
          </a:p>
          <a:p>
            <a:pPr marL="881944" indent="-881944">
              <a:buClrTx/>
              <a:buSzPct val="100000"/>
              <a:buFontTx/>
              <a:buAutoNum type="arabicPeriod"/>
              <a:defRPr sz="5000"/>
            </a:pPr>
            <a:r>
              <a:t>Channels are for beginners; why should I care about them?</a:t>
            </a:r>
          </a:p>
          <a:p>
            <a:pPr marL="0" lvl="1" indent="635000" defTabSz="642937">
              <a:spcBef>
                <a:spcPts val="1200"/>
              </a:spcBef>
              <a:buClrTx/>
              <a:buSzTx/>
              <a:buFontTx/>
              <a:buNone/>
              <a:defRPr sz="3800">
                <a:solidFill>
                  <a:srgbClr val="5E5E5E"/>
                </a:solidFill>
              </a:defRPr>
            </a:pPr>
            <a:r>
              <a:t>They make it easier to do what is already possible.  Probes help debug!</a:t>
            </a:r>
          </a:p>
          <a:p>
            <a:pPr marL="881944" indent="-881944">
              <a:buClrTx/>
              <a:buSzPct val="100000"/>
              <a:buFontTx/>
              <a:buAutoNum type="arabicPeriod"/>
              <a:defRPr sz="5000"/>
            </a:pPr>
            <a:r>
              <a:t>Can I hide Channels, or all wires except Channels?</a:t>
            </a:r>
          </a:p>
          <a:p>
            <a:pPr marL="0" lvl="1" indent="635000" defTabSz="642937">
              <a:spcBef>
                <a:spcPts val="1200"/>
              </a:spcBef>
              <a:buClrTx/>
              <a:buSzTx/>
              <a:buFontTx/>
              <a:buNone/>
              <a:defRPr sz="3800">
                <a:solidFill>
                  <a:srgbClr val="5E5E5E"/>
                </a:solidFill>
              </a:defRPr>
            </a:pPr>
            <a:r>
              <a:t>Not yet.  This is a subset of being able to show levels of abstraction.</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6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6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6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6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36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36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361">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361">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361">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361">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iterate>
                                    <p:tmAbs val="0"/>
                                  </p:iterate>
                                  <p:childTnLst>
                                    <p:set>
                                      <p:cBhvr>
                                        <p:cTn id="44" fill="hold"/>
                                        <p:tgtEl>
                                          <p:spTgt spid="361">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iterate>
                                    <p:tmAbs val="0"/>
                                  </p:iterate>
                                  <p:childTnLst>
                                    <p:set>
                                      <p:cBhvr>
                                        <p:cTn id="48" fill="hold"/>
                                        <p:tgtEl>
                                          <p:spTgt spid="361">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1" nodeType="clickEffect">
                                  <p:stCondLst>
                                    <p:cond delay="0"/>
                                  </p:stCondLst>
                                  <p:iterate>
                                    <p:tmAbs val="0"/>
                                  </p:iterate>
                                  <p:childTnLst>
                                    <p:set>
                                      <p:cBhvr>
                                        <p:cTn id="52" fill="hold"/>
                                        <p:tgtEl>
                                          <p:spTgt spid="36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1"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p:cNvSpPr>
          <p:nvPr>
            <p:ph type="title"/>
          </p:nvPr>
        </p:nvSpPr>
        <p:spPr>
          <a:prstGeom prst="rect">
            <a:avLst/>
          </a:prstGeom>
        </p:spPr>
        <p:txBody>
          <a:bodyPr/>
          <a:lstStyle/>
          <a:p>
            <a:r>
              <a:t>FAQs</a:t>
            </a:r>
          </a:p>
        </p:txBody>
      </p:sp>
      <p:sp>
        <p:nvSpPr>
          <p:cNvPr id="366" name="Shape 366"/>
          <p:cNvSpPr>
            <a:spLocks noGrp="1"/>
          </p:cNvSpPr>
          <p:nvPr>
            <p:ph type="body" idx="1"/>
          </p:nvPr>
        </p:nvSpPr>
        <p:spPr>
          <a:xfrm>
            <a:off x="3425444" y="1477912"/>
            <a:ext cx="17533114" cy="11188801"/>
          </a:xfrm>
          <a:prstGeom prst="rect">
            <a:avLst/>
          </a:prstGeom>
        </p:spPr>
        <p:txBody>
          <a:bodyPr/>
          <a:lstStyle/>
          <a:p>
            <a:pPr marL="881944" indent="-881944">
              <a:buClrTx/>
              <a:buSzPct val="100000"/>
              <a:buFontTx/>
              <a:buAutoNum type="arabicPeriod" startAt="7"/>
              <a:defRPr sz="5000"/>
            </a:pPr>
            <a:r>
              <a:t>Can Channels be used in a built application?</a:t>
            </a:r>
          </a:p>
          <a:p>
            <a:pPr marL="0" lvl="1" indent="635000" defTabSz="642937">
              <a:spcBef>
                <a:spcPts val="1200"/>
              </a:spcBef>
              <a:buClrTx/>
              <a:buSzTx/>
              <a:buFontTx/>
              <a:buNone/>
              <a:defRPr sz="3800">
                <a:solidFill>
                  <a:srgbClr val="5E5E5E"/>
                </a:solidFill>
              </a:defRPr>
            </a:pPr>
            <a:r>
              <a:t>Yes.</a:t>
            </a:r>
          </a:p>
          <a:p>
            <a:pPr marL="881944" indent="-881944">
              <a:buClrTx/>
              <a:buSzPct val="100000"/>
              <a:buFontTx/>
              <a:buAutoNum type="arabicPeriod" startAt="7"/>
              <a:defRPr sz="5000"/>
            </a:pPr>
            <a:r>
              <a:t>What are the performance impacts of Channels?</a:t>
            </a:r>
          </a:p>
          <a:p>
            <a:pPr marL="0" lvl="1" indent="635000" defTabSz="642937">
              <a:spcBef>
                <a:spcPts val="1200"/>
              </a:spcBef>
              <a:buClrTx/>
              <a:buSzTx/>
              <a:buFontTx/>
              <a:buNone/>
              <a:defRPr sz="3800">
                <a:solidFill>
                  <a:srgbClr val="5E5E5E"/>
                </a:solidFill>
              </a:defRPr>
            </a:pPr>
            <a:r>
              <a:t>Channels are implemented using subVIs with very efficient algorithms.</a:t>
            </a:r>
          </a:p>
          <a:p>
            <a:pPr marL="881944" indent="-881944">
              <a:buClrTx/>
              <a:buSzPct val="100000"/>
              <a:buFontTx/>
              <a:buAutoNum type="arabicPeriod" startAt="7"/>
              <a:defRPr sz="5000"/>
            </a:pPr>
            <a:r>
              <a:t>Can I bundle Channels together?</a:t>
            </a:r>
          </a:p>
          <a:p>
            <a:pPr marL="0" lvl="1" indent="635000" defTabSz="642937">
              <a:spcBef>
                <a:spcPts val="1200"/>
              </a:spcBef>
              <a:buClrTx/>
              <a:buSzTx/>
              <a:buFontTx/>
              <a:buNone/>
              <a:defRPr sz="3800">
                <a:solidFill>
                  <a:srgbClr val="5E5E5E"/>
                </a:solidFill>
              </a:defRPr>
            </a:pPr>
            <a:r>
              <a:t>Channels are not data and cannot be put in data containers.</a:t>
            </a:r>
          </a:p>
          <a:p>
            <a:pPr marL="881944" indent="-881944">
              <a:buClrTx/>
              <a:buSzPct val="100000"/>
              <a:buFontTx/>
              <a:buAutoNum type="arabicPeriod" startAt="7"/>
              <a:defRPr sz="5000"/>
            </a:pPr>
            <a:r>
              <a:t>What happens if two nodes are connected by both a wire and a Channel?</a:t>
            </a:r>
          </a:p>
          <a:p>
            <a:pPr marL="0" lvl="1" indent="635000" defTabSz="642937">
              <a:spcBef>
                <a:spcPts val="1200"/>
              </a:spcBef>
              <a:buClrTx/>
              <a:buSzTx/>
              <a:buFontTx/>
              <a:buNone/>
              <a:defRPr sz="3800">
                <a:solidFill>
                  <a:srgbClr val="5E5E5E"/>
                </a:solidFill>
              </a:defRPr>
            </a:pPr>
            <a:r>
              <a:t>Wire means sequential, Channel implies parallel.  Likely to deadlock.</a:t>
            </a:r>
          </a:p>
          <a:p>
            <a:pPr marL="881944" indent="-881944">
              <a:buClrTx/>
              <a:buSzPct val="100000"/>
              <a:buFontTx/>
              <a:buAutoNum type="arabicPeriod" startAt="7"/>
              <a:defRPr sz="5000"/>
            </a:pPr>
            <a:r>
              <a:t>When do I use a Tag versus a Stream?</a:t>
            </a:r>
          </a:p>
          <a:p>
            <a:pPr marL="0" lvl="1" indent="635000" defTabSz="642937">
              <a:spcBef>
                <a:spcPts val="1200"/>
              </a:spcBef>
              <a:buClrTx/>
              <a:buSzTx/>
              <a:buFontTx/>
              <a:buNone/>
              <a:defRPr sz="3800">
                <a:solidFill>
                  <a:srgbClr val="5E5E5E"/>
                </a:solidFill>
              </a:defRPr>
            </a:pPr>
            <a:r>
              <a:t>Depends.  Use a Tag instead of a global, a Stream instead of a queue.</a:t>
            </a:r>
          </a:p>
          <a:p>
            <a:pPr marL="881944" indent="-881944">
              <a:buClrTx/>
              <a:buSzPct val="100000"/>
              <a:buFontTx/>
              <a:buAutoNum type="arabicPeriod" startAt="7"/>
              <a:defRPr sz="5000"/>
            </a:pPr>
            <a:r>
              <a:t>What is the biggest drawback of Channels?</a:t>
            </a:r>
          </a:p>
          <a:p>
            <a:pPr marL="0" lvl="1" indent="635000" defTabSz="642937">
              <a:spcBef>
                <a:spcPts val="1200"/>
              </a:spcBef>
              <a:buClrTx/>
              <a:buSzTx/>
              <a:buFontTx/>
              <a:buNone/>
              <a:defRPr sz="3800">
                <a:solidFill>
                  <a:srgbClr val="5E5E5E"/>
                </a:solidFill>
              </a:defRPr>
            </a:pPr>
            <a:r>
              <a:t>Easier to tackle more complex apps, but communication is hard.</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6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6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6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6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36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36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36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366">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366">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366">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iterate>
                                    <p:tmAbs val="0"/>
                                  </p:iterate>
                                  <p:childTnLst>
                                    <p:set>
                                      <p:cBhvr>
                                        <p:cTn id="44" fill="hold"/>
                                        <p:tgtEl>
                                          <p:spTgt spid="366">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iterate>
                                    <p:tmAbs val="0"/>
                                  </p:iterate>
                                  <p:childTnLst>
                                    <p:set>
                                      <p:cBhvr>
                                        <p:cTn id="48" fill="hold"/>
                                        <p:tgtEl>
                                          <p:spTgt spid="366">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1" nodeType="clickEffect">
                                  <p:stCondLst>
                                    <p:cond delay="0"/>
                                  </p:stCondLst>
                                  <p:iterate>
                                    <p:tmAbs val="0"/>
                                  </p:iterate>
                                  <p:childTnLst>
                                    <p:set>
                                      <p:cBhvr>
                                        <p:cTn id="52" fill="hold"/>
                                        <p:tgtEl>
                                          <p:spTgt spid="36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 grpId="1" build="p" bldLvl="5"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p:cNvSpPr>
          <p:nvPr>
            <p:ph type="title"/>
          </p:nvPr>
        </p:nvSpPr>
        <p:spPr>
          <a:prstGeom prst="rect">
            <a:avLst/>
          </a:prstGeom>
        </p:spPr>
        <p:txBody>
          <a:bodyPr/>
          <a:lstStyle/>
          <a:p>
            <a:r>
              <a:t>Channel Implementation Details</a:t>
            </a:r>
          </a:p>
        </p:txBody>
      </p:sp>
      <p:pic>
        <p:nvPicPr>
          <p:cNvPr id="408" name="Screen Shot 2016-02-15 at 2.15.14 PM.png"/>
          <p:cNvPicPr>
            <a:picLocks noChangeAspect="1"/>
          </p:cNvPicPr>
          <p:nvPr/>
        </p:nvPicPr>
        <p:blipFill>
          <a:blip r:embed="rId3">
            <a:extLst/>
          </a:blip>
          <a:stretch>
            <a:fillRect/>
          </a:stretch>
        </p:blipFill>
        <p:spPr>
          <a:xfrm>
            <a:off x="6073113" y="3362690"/>
            <a:ext cx="5943601" cy="1828801"/>
          </a:xfrm>
          <a:prstGeom prst="rect">
            <a:avLst/>
          </a:prstGeom>
          <a:ln w="12700">
            <a:miter lim="400000"/>
          </a:ln>
        </p:spPr>
      </p:pic>
      <p:sp>
        <p:nvSpPr>
          <p:cNvPr id="409" name="Shape 409"/>
          <p:cNvSpPr/>
          <p:nvPr/>
        </p:nvSpPr>
        <p:spPr>
          <a:xfrm>
            <a:off x="8645296" y="3702613"/>
            <a:ext cx="786520" cy="533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ctr" defTabSz="584200">
              <a:defRPr sz="1400"/>
            </a:pPr>
            <a:r>
              <a:t>channel</a:t>
            </a:r>
          </a:p>
          <a:p>
            <a:pPr algn="ctr" defTabSz="584200">
              <a:defRPr sz="1400"/>
            </a:pPr>
            <a:r>
              <a:t>direction</a:t>
            </a:r>
          </a:p>
        </p:txBody>
      </p:sp>
      <p:sp>
        <p:nvSpPr>
          <p:cNvPr id="410" name="Shape 410"/>
          <p:cNvSpPr/>
          <p:nvPr/>
        </p:nvSpPr>
        <p:spPr>
          <a:xfrm flipH="1">
            <a:off x="8580642" y="3982013"/>
            <a:ext cx="928542" cy="1"/>
          </a:xfrm>
          <a:prstGeom prst="line">
            <a:avLst/>
          </a:prstGeom>
          <a:ln w="25400">
            <a:solidFill>
              <a:srgbClr val="797979"/>
            </a:solidFill>
            <a:miter lim="400000"/>
            <a:headEnd type="triangle"/>
          </a:ln>
        </p:spPr>
        <p:txBody>
          <a:bodyPr lIns="50800" tIns="50800" rIns="50800" bIns="50800" anchor="ctr"/>
          <a:lstStyle/>
          <a:p>
            <a:pPr defTabSz="457200">
              <a:defRPr sz="1200"/>
            </a:pPr>
            <a:endParaRPr/>
          </a:p>
        </p:txBody>
      </p:sp>
      <p:sp>
        <p:nvSpPr>
          <p:cNvPr id="411" name="Shape 411"/>
          <p:cNvSpPr/>
          <p:nvPr/>
        </p:nvSpPr>
        <p:spPr>
          <a:xfrm>
            <a:off x="8030501" y="4180570"/>
            <a:ext cx="2028826" cy="91441"/>
          </a:xfrm>
          <a:prstGeom prst="rect">
            <a:avLst/>
          </a:prstGeom>
          <a:ln w="25400">
            <a:solidFill>
              <a:srgbClr val="00F900"/>
            </a:solidFill>
            <a:bevel/>
          </a:ln>
        </p:spPr>
        <p:txBody>
          <a:bodyPr lIns="65023" tIns="65023" rIns="65023" bIns="65023" anchor="ctr"/>
          <a:lstStyle/>
          <a:p>
            <a:pPr defTabSz="457173">
              <a:defRPr sz="3400"/>
            </a:pPr>
            <a:endParaRPr/>
          </a:p>
        </p:txBody>
      </p:sp>
      <p:grpSp>
        <p:nvGrpSpPr>
          <p:cNvPr id="418" name="Group 418"/>
          <p:cNvGrpSpPr/>
          <p:nvPr/>
        </p:nvGrpSpPr>
        <p:grpSpPr>
          <a:xfrm>
            <a:off x="6111213" y="2921519"/>
            <a:ext cx="5892801" cy="2219227"/>
            <a:chOff x="0" y="0"/>
            <a:chExt cx="5892800" cy="2219225"/>
          </a:xfrm>
        </p:grpSpPr>
        <p:pic>
          <p:nvPicPr>
            <p:cNvPr id="412" name="Screen Shot 2016-02-15 at 2.31.18 PM.png"/>
            <p:cNvPicPr>
              <a:picLocks noChangeAspect="1"/>
            </p:cNvPicPr>
            <p:nvPr/>
          </p:nvPicPr>
          <p:blipFill>
            <a:blip r:embed="rId4">
              <a:extLst/>
            </a:blip>
            <a:stretch>
              <a:fillRect/>
            </a:stretch>
          </p:blipFill>
          <p:spPr>
            <a:xfrm>
              <a:off x="0" y="136425"/>
              <a:ext cx="5892800" cy="2082801"/>
            </a:xfrm>
            <a:prstGeom prst="rect">
              <a:avLst/>
            </a:prstGeom>
            <a:ln w="12700" cap="flat">
              <a:noFill/>
              <a:miter lim="400000"/>
            </a:ln>
            <a:effectLst/>
          </p:spPr>
        </p:pic>
        <p:sp>
          <p:nvSpPr>
            <p:cNvPr id="413" name="Shape 413"/>
            <p:cNvSpPr/>
            <p:nvPr/>
          </p:nvSpPr>
          <p:spPr>
            <a:xfrm>
              <a:off x="1939478" y="0"/>
              <a:ext cx="1743820" cy="1295048"/>
            </a:xfrm>
            <a:prstGeom prst="ellipse">
              <a:avLst/>
            </a:prstGeom>
            <a:noFill/>
            <a:ln w="25400" cap="flat">
              <a:solidFill>
                <a:srgbClr val="FF2600"/>
              </a:solidFill>
              <a:prstDash val="solid"/>
              <a:miter lim="400000"/>
            </a:ln>
            <a:effectLst/>
          </p:spPr>
          <p:txBody>
            <a:bodyPr wrap="square" lIns="50800" tIns="50800" rIns="50800" bIns="50800" numCol="1" anchor="ctr">
              <a:noAutofit/>
            </a:bodyPr>
            <a:lstStyle/>
            <a:p>
              <a:pPr algn="ctr" defTabSz="419100">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14" name="Shape 414"/>
            <p:cNvSpPr/>
            <p:nvPr/>
          </p:nvSpPr>
          <p:spPr>
            <a:xfrm>
              <a:off x="1698178" y="1165125"/>
              <a:ext cx="317501" cy="317501"/>
            </a:xfrm>
            <a:prstGeom prst="ellipse">
              <a:avLst/>
            </a:prstGeom>
            <a:noFill/>
            <a:ln w="25400" cap="flat">
              <a:solidFill>
                <a:srgbClr val="FF2600"/>
              </a:solidFill>
              <a:prstDash val="solid"/>
              <a:miter lim="400000"/>
            </a:ln>
            <a:effectLst/>
          </p:spPr>
          <p:txBody>
            <a:bodyPr wrap="square" lIns="50800" tIns="50800" rIns="50800" bIns="50800" numCol="1" anchor="ctr">
              <a:noAutofit/>
            </a:bodyPr>
            <a:lstStyle/>
            <a:p>
              <a:pPr algn="ctr" defTabSz="419100">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15" name="Shape 415"/>
            <p:cNvSpPr/>
            <p:nvPr/>
          </p:nvSpPr>
          <p:spPr>
            <a:xfrm>
              <a:off x="1215578" y="1165125"/>
              <a:ext cx="317501" cy="317501"/>
            </a:xfrm>
            <a:prstGeom prst="ellipse">
              <a:avLst/>
            </a:prstGeom>
            <a:noFill/>
            <a:ln w="25400" cap="flat">
              <a:solidFill>
                <a:srgbClr val="FF2600"/>
              </a:solidFill>
              <a:prstDash val="solid"/>
              <a:miter lim="400000"/>
            </a:ln>
            <a:effectLst/>
          </p:spPr>
          <p:txBody>
            <a:bodyPr wrap="square" lIns="50800" tIns="50800" rIns="50800" bIns="50800" numCol="1" anchor="ctr">
              <a:noAutofit/>
            </a:bodyPr>
            <a:lstStyle/>
            <a:p>
              <a:pPr algn="ctr" defTabSz="419100">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16" name="Shape 416"/>
            <p:cNvSpPr/>
            <p:nvPr/>
          </p:nvSpPr>
          <p:spPr>
            <a:xfrm>
              <a:off x="1655395" y="1635025"/>
              <a:ext cx="389450" cy="1"/>
            </a:xfrm>
            <a:prstGeom prst="line">
              <a:avLst/>
            </a:prstGeom>
            <a:noFill/>
            <a:ln w="38100" cap="flat">
              <a:solidFill>
                <a:srgbClr val="FF2600"/>
              </a:solidFill>
              <a:prstDash val="solid"/>
              <a:miter lim="400000"/>
              <a:headEnd type="triangle" w="med" len="med"/>
            </a:ln>
            <a:effectLst/>
          </p:spPr>
          <p:txBody>
            <a:bodyPr wrap="square" lIns="50800" tIns="50800" rIns="50800" bIns="50800" numCol="1" anchor="ctr">
              <a:noAutofit/>
            </a:bodyPr>
            <a:lstStyle/>
            <a:p>
              <a:pPr defTabSz="457200">
                <a:defRPr sz="1200"/>
              </a:pPr>
              <a:endParaRPr/>
            </a:p>
          </p:txBody>
        </p:sp>
        <p:sp>
          <p:nvSpPr>
            <p:cNvPr id="417" name="Shape 417"/>
            <p:cNvSpPr/>
            <p:nvPr/>
          </p:nvSpPr>
          <p:spPr>
            <a:xfrm>
              <a:off x="1223595" y="1635025"/>
              <a:ext cx="296784" cy="1"/>
            </a:xfrm>
            <a:prstGeom prst="line">
              <a:avLst/>
            </a:prstGeom>
            <a:noFill/>
            <a:ln w="38100" cap="flat">
              <a:solidFill>
                <a:srgbClr val="FF2600"/>
              </a:solidFill>
              <a:prstDash val="solid"/>
              <a:miter lim="400000"/>
              <a:headEnd type="triangle" w="med" len="med"/>
            </a:ln>
            <a:effectLst/>
          </p:spPr>
          <p:txBody>
            <a:bodyPr wrap="square" lIns="50800" tIns="50800" rIns="50800" bIns="50800" numCol="1" anchor="ctr">
              <a:noAutofit/>
            </a:bodyPr>
            <a:lstStyle/>
            <a:p>
              <a:pPr defTabSz="457200">
                <a:defRPr sz="1200"/>
              </a:pPr>
              <a:endParaRPr/>
            </a:p>
          </p:txBody>
        </p:sp>
      </p:grpSp>
      <p:grpSp>
        <p:nvGrpSpPr>
          <p:cNvPr id="458" name="Group 458"/>
          <p:cNvGrpSpPr/>
          <p:nvPr/>
        </p:nvGrpSpPr>
        <p:grpSpPr>
          <a:xfrm>
            <a:off x="6431697" y="2908896"/>
            <a:ext cx="12132086" cy="7898208"/>
            <a:chOff x="0" y="0"/>
            <a:chExt cx="12132084" cy="7898206"/>
          </a:xfrm>
        </p:grpSpPr>
        <p:sp>
          <p:nvSpPr>
            <p:cNvPr id="419" name="Shape 419"/>
            <p:cNvSpPr/>
            <p:nvPr/>
          </p:nvSpPr>
          <p:spPr>
            <a:xfrm>
              <a:off x="7041436" y="-1"/>
              <a:ext cx="4112363" cy="469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defTabSz="457173">
                <a:defRPr sz="2400">
                  <a:latin typeface="Helvetica Light"/>
                  <a:ea typeface="Helvetica Light"/>
                  <a:cs typeface="Helvetica Light"/>
                  <a:sym typeface="Helvetica Light"/>
                </a:defRPr>
              </a:lvl1pPr>
            </a:lstStyle>
            <a:p>
              <a:r>
                <a:t>…resource/Channels/Stream/</a:t>
              </a:r>
            </a:p>
          </p:txBody>
        </p:sp>
        <p:pic>
          <p:nvPicPr>
            <p:cNvPr id="420" name="droppedImage.png"/>
            <p:cNvPicPr>
              <a:picLocks noChangeAspect="1"/>
            </p:cNvPicPr>
            <p:nvPr/>
          </p:nvPicPr>
          <p:blipFill>
            <a:blip r:embed="rId5" cstate="email">
              <a:alphaModFix amt="30000"/>
              <a:extLst>
                <a:ext uri="{28A0092B-C50C-407E-A947-70E740481C1C}">
                  <a14:useLocalDpi xmlns:a14="http://schemas.microsoft.com/office/drawing/2010/main"/>
                </a:ext>
              </a:extLst>
            </a:blip>
            <a:stretch>
              <a:fillRect/>
            </a:stretch>
          </p:blipFill>
          <p:spPr>
            <a:xfrm rot="18120000" flipH="1">
              <a:off x="3229568" y="2589574"/>
              <a:ext cx="4025901" cy="4025901"/>
            </a:xfrm>
            <a:prstGeom prst="rect">
              <a:avLst/>
            </a:prstGeom>
            <a:ln w="12700" cap="flat">
              <a:noFill/>
              <a:miter lim="400000"/>
            </a:ln>
            <a:effectLst/>
          </p:spPr>
        </p:pic>
        <p:grpSp>
          <p:nvGrpSpPr>
            <p:cNvPr id="450" name="Group 450"/>
            <p:cNvGrpSpPr/>
            <p:nvPr/>
          </p:nvGrpSpPr>
          <p:grpSpPr>
            <a:xfrm>
              <a:off x="6063150" y="565116"/>
              <a:ext cx="6068935" cy="5046296"/>
              <a:chOff x="0" y="0"/>
              <a:chExt cx="6068933" cy="5046294"/>
            </a:xfrm>
          </p:grpSpPr>
          <p:sp>
            <p:nvSpPr>
              <p:cNvPr id="421" name="Shape 421"/>
              <p:cNvSpPr/>
              <p:nvPr/>
            </p:nvSpPr>
            <p:spPr>
              <a:xfrm flipH="1" flipV="1">
                <a:off x="2678947" y="3649985"/>
                <a:ext cx="1139549" cy="1139549"/>
              </a:xfrm>
              <a:prstGeom prst="line">
                <a:avLst/>
              </a:prstGeom>
              <a:noFill/>
              <a:ln w="25400" cap="flat">
                <a:solidFill>
                  <a:srgbClr val="0A60A3"/>
                </a:solidFill>
                <a:prstDash val="solid"/>
                <a:bevel/>
              </a:ln>
              <a:effectLst/>
            </p:spPr>
            <p:txBody>
              <a:bodyPr wrap="square" lIns="0" tIns="0" rIns="0" bIns="0" numCol="1" anchor="t">
                <a:noAutofit/>
              </a:bodyPr>
              <a:lstStyle/>
              <a:p>
                <a:pPr defTabSz="457173">
                  <a:defRPr sz="3400"/>
                </a:pPr>
                <a:endParaRPr/>
              </a:p>
            </p:txBody>
          </p:sp>
          <p:sp>
            <p:nvSpPr>
              <p:cNvPr id="422" name="Shape 422"/>
              <p:cNvSpPr/>
              <p:nvPr/>
            </p:nvSpPr>
            <p:spPr>
              <a:xfrm flipV="1">
                <a:off x="2253718" y="3422593"/>
                <a:ext cx="1204162" cy="1204163"/>
              </a:xfrm>
              <a:prstGeom prst="line">
                <a:avLst/>
              </a:prstGeom>
              <a:noFill/>
              <a:ln w="25400" cap="flat">
                <a:solidFill>
                  <a:srgbClr val="0A60A3"/>
                </a:solidFill>
                <a:prstDash val="solid"/>
                <a:bevel/>
              </a:ln>
              <a:effectLst/>
            </p:spPr>
            <p:txBody>
              <a:bodyPr wrap="square" lIns="0" tIns="0" rIns="0" bIns="0" numCol="1" anchor="t">
                <a:noAutofit/>
              </a:bodyPr>
              <a:lstStyle/>
              <a:p>
                <a:pPr defTabSz="457173">
                  <a:defRPr sz="3400"/>
                </a:pPr>
                <a:endParaRPr/>
              </a:p>
            </p:txBody>
          </p:sp>
          <p:grpSp>
            <p:nvGrpSpPr>
              <p:cNvPr id="443" name="Group 443"/>
              <p:cNvGrpSpPr/>
              <p:nvPr/>
            </p:nvGrpSpPr>
            <p:grpSpPr>
              <a:xfrm>
                <a:off x="0" y="0"/>
                <a:ext cx="6068934" cy="4136375"/>
                <a:chOff x="0" y="0"/>
                <a:chExt cx="6068933" cy="4136374"/>
              </a:xfrm>
            </p:grpSpPr>
            <p:sp>
              <p:nvSpPr>
                <p:cNvPr id="423" name="Shape 423"/>
                <p:cNvSpPr/>
                <p:nvPr/>
              </p:nvSpPr>
              <p:spPr>
                <a:xfrm>
                  <a:off x="0" y="0"/>
                  <a:ext cx="6068934" cy="4136375"/>
                </a:xfrm>
                <a:prstGeom prst="rect">
                  <a:avLst/>
                </a:prstGeom>
                <a:solidFill>
                  <a:srgbClr val="FFFFFF"/>
                </a:solidFill>
                <a:ln w="25400" cap="flat">
                  <a:solidFill>
                    <a:srgbClr val="0A60A3"/>
                  </a:solidFill>
                  <a:prstDash val="solid"/>
                  <a:bevel/>
                </a:ln>
                <a:effectLst/>
                <a:extLst>
                  <a:ext uri="{C572A759-6A51-4108-AA02-DFA0A04FC94B}">
                    <ma14:wrappingTextBoxFlag xmlns="" xmlns:ma14="http://schemas.microsoft.com/office/mac/drawingml/2011/main" val="1"/>
                  </a:ext>
                </a:extLst>
              </p:spPr>
              <p:txBody>
                <a:bodyPr wrap="square" lIns="65023" tIns="65023" rIns="65023" bIns="65023" numCol="1" anchor="t">
                  <a:noAutofit/>
                </a:bodyPr>
                <a:lstStyle>
                  <a:lvl1pPr algn="ctr" defTabSz="457173">
                    <a:defRPr sz="2400">
                      <a:latin typeface="Helvetica Light"/>
                      <a:ea typeface="Helvetica Light"/>
                      <a:cs typeface="Helvetica Light"/>
                      <a:sym typeface="Helvetica Light"/>
                    </a:defRPr>
                  </a:lvl1pPr>
                </a:lstStyle>
                <a:p>
                  <a:r>
                    <a:t>Stream.lvlib</a:t>
                  </a:r>
                </a:p>
              </p:txBody>
            </p:sp>
            <p:sp>
              <p:nvSpPr>
                <p:cNvPr id="424" name="Shape 424"/>
                <p:cNvSpPr/>
                <p:nvPr/>
              </p:nvSpPr>
              <p:spPr>
                <a:xfrm flipV="1">
                  <a:off x="2879515" y="1382387"/>
                  <a:ext cx="1270001" cy="1270001"/>
                </a:xfrm>
                <a:prstGeom prst="line">
                  <a:avLst/>
                </a:prstGeom>
                <a:noFill/>
                <a:ln w="25400" cap="flat">
                  <a:solidFill>
                    <a:srgbClr val="0A60A3"/>
                  </a:solidFill>
                  <a:prstDash val="solid"/>
                  <a:bevel/>
                </a:ln>
                <a:effectLst/>
              </p:spPr>
              <p:txBody>
                <a:bodyPr wrap="square" lIns="0" tIns="0" rIns="0" bIns="0" numCol="1" anchor="t">
                  <a:noAutofit/>
                </a:bodyPr>
                <a:lstStyle/>
                <a:p>
                  <a:pPr defTabSz="457173">
                    <a:defRPr sz="3400"/>
                  </a:pPr>
                  <a:endParaRPr/>
                </a:p>
              </p:txBody>
            </p:sp>
            <p:sp>
              <p:nvSpPr>
                <p:cNvPr id="425" name="Shape 425"/>
                <p:cNvSpPr/>
                <p:nvPr/>
              </p:nvSpPr>
              <p:spPr>
                <a:xfrm flipH="1" flipV="1">
                  <a:off x="2042621" y="1498413"/>
                  <a:ext cx="1139548" cy="1139549"/>
                </a:xfrm>
                <a:prstGeom prst="line">
                  <a:avLst/>
                </a:prstGeom>
                <a:noFill/>
                <a:ln w="25400" cap="flat">
                  <a:solidFill>
                    <a:srgbClr val="0A60A3"/>
                  </a:solidFill>
                  <a:prstDash val="solid"/>
                  <a:bevel/>
                </a:ln>
                <a:effectLst/>
              </p:spPr>
              <p:txBody>
                <a:bodyPr wrap="square" lIns="0" tIns="0" rIns="0" bIns="0" numCol="1" anchor="t">
                  <a:noAutofit/>
                </a:bodyPr>
                <a:lstStyle/>
                <a:p>
                  <a:pPr defTabSz="457173">
                    <a:defRPr sz="3400"/>
                  </a:pPr>
                  <a:endParaRPr/>
                </a:p>
              </p:txBody>
            </p:sp>
            <p:sp>
              <p:nvSpPr>
                <p:cNvPr id="426" name="Shape 426"/>
                <p:cNvSpPr/>
                <p:nvPr/>
              </p:nvSpPr>
              <p:spPr>
                <a:xfrm flipV="1">
                  <a:off x="3034466" y="2833621"/>
                  <a:ext cx="1" cy="533401"/>
                </a:xfrm>
                <a:prstGeom prst="line">
                  <a:avLst/>
                </a:prstGeom>
                <a:noFill/>
                <a:ln w="25400" cap="flat">
                  <a:solidFill>
                    <a:srgbClr val="0A60A3"/>
                  </a:solidFill>
                  <a:prstDash val="solid"/>
                  <a:bevel/>
                </a:ln>
                <a:effectLst/>
              </p:spPr>
              <p:txBody>
                <a:bodyPr wrap="square" lIns="0" tIns="0" rIns="0" bIns="0" numCol="1" anchor="t">
                  <a:noAutofit/>
                </a:bodyPr>
                <a:lstStyle/>
                <a:p>
                  <a:pPr defTabSz="457173">
                    <a:defRPr sz="3400"/>
                  </a:pPr>
                  <a:endParaRPr/>
                </a:p>
              </p:txBody>
            </p:sp>
            <p:grpSp>
              <p:nvGrpSpPr>
                <p:cNvPr id="429" name="Group 429"/>
                <p:cNvGrpSpPr/>
                <p:nvPr/>
              </p:nvGrpSpPr>
              <p:grpSpPr>
                <a:xfrm>
                  <a:off x="1508714" y="2466721"/>
                  <a:ext cx="1728953" cy="406401"/>
                  <a:chOff x="0" y="0"/>
                  <a:chExt cx="1728952" cy="406400"/>
                </a:xfrm>
              </p:grpSpPr>
              <p:pic>
                <p:nvPicPr>
                  <p:cNvPr id="427" name="pasted-image.png"/>
                  <p:cNvPicPr>
                    <a:picLocks noChangeAspect="1"/>
                  </p:cNvPicPr>
                  <p:nvPr/>
                </p:nvPicPr>
                <p:blipFill>
                  <a:blip r:embed="rId6">
                    <a:extLst/>
                  </a:blip>
                  <a:stretch>
                    <a:fillRect/>
                  </a:stretch>
                </p:blipFill>
                <p:spPr>
                  <a:xfrm>
                    <a:off x="1322552" y="0"/>
                    <a:ext cx="406401" cy="406400"/>
                  </a:xfrm>
                  <a:prstGeom prst="rect">
                    <a:avLst/>
                  </a:prstGeom>
                  <a:ln w="12700" cap="flat">
                    <a:noFill/>
                    <a:miter lim="400000"/>
                  </a:ln>
                  <a:effectLst/>
                </p:spPr>
              </p:pic>
              <p:sp>
                <p:nvSpPr>
                  <p:cNvPr id="428" name="Shape 428"/>
                  <p:cNvSpPr/>
                  <p:nvPr/>
                </p:nvSpPr>
                <p:spPr>
                  <a:xfrm>
                    <a:off x="0" y="12699"/>
                    <a:ext cx="1270331" cy="381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defTabSz="457173">
                      <a:defRPr sz="1800">
                        <a:latin typeface="Helvetica Light"/>
                        <a:ea typeface="Helvetica Light"/>
                        <a:cs typeface="Helvetica Light"/>
                        <a:sym typeface="Helvetica Light"/>
                      </a:defRPr>
                    </a:lvl1pPr>
                  </a:lstStyle>
                  <a:p>
                    <a:r>
                      <a:t>)Channel.vi</a:t>
                    </a:r>
                  </a:p>
                </p:txBody>
              </p:sp>
            </p:grpSp>
            <p:grpSp>
              <p:nvGrpSpPr>
                <p:cNvPr id="435" name="Group 435"/>
                <p:cNvGrpSpPr/>
                <p:nvPr/>
              </p:nvGrpSpPr>
              <p:grpSpPr>
                <a:xfrm>
                  <a:off x="305643" y="596900"/>
                  <a:ext cx="2563168" cy="1196722"/>
                  <a:chOff x="0" y="0"/>
                  <a:chExt cx="2563167" cy="1196721"/>
                </a:xfrm>
              </p:grpSpPr>
              <p:sp>
                <p:nvSpPr>
                  <p:cNvPr id="430" name="Shape 430"/>
                  <p:cNvSpPr/>
                  <p:nvPr/>
                </p:nvSpPr>
                <p:spPr>
                  <a:xfrm>
                    <a:off x="0" y="0"/>
                    <a:ext cx="2563168" cy="1196722"/>
                  </a:xfrm>
                  <a:prstGeom prst="rect">
                    <a:avLst/>
                  </a:prstGeom>
                  <a:solidFill>
                    <a:srgbClr val="FFFFFF"/>
                  </a:solidFill>
                  <a:ln w="25400" cap="flat">
                    <a:solidFill>
                      <a:srgbClr val="0A60A3"/>
                    </a:solidFill>
                    <a:prstDash val="solid"/>
                    <a:bevel/>
                  </a:ln>
                  <a:effectLst/>
                  <a:extLst>
                    <a:ext uri="{C572A759-6A51-4108-AA02-DFA0A04FC94B}">
                      <ma14:wrappingTextBoxFlag xmlns="" xmlns:ma14="http://schemas.microsoft.com/office/mac/drawingml/2011/main" val="1"/>
                    </a:ext>
                  </a:extLst>
                </p:spPr>
                <p:txBody>
                  <a:bodyPr wrap="square" lIns="65023" tIns="65023" rIns="65023" bIns="65023" numCol="1" anchor="t">
                    <a:noAutofit/>
                  </a:bodyPr>
                  <a:lstStyle>
                    <a:lvl1pPr algn="ctr" defTabSz="457173">
                      <a:defRPr sz="2400">
                        <a:latin typeface="Helvetica Light"/>
                        <a:ea typeface="Helvetica Light"/>
                        <a:cs typeface="Helvetica Light"/>
                        <a:sym typeface="Helvetica Light"/>
                      </a:defRPr>
                    </a:lvl1pPr>
                  </a:lstStyle>
                  <a:p>
                    <a:r>
                      <a:t>Write Endpoints</a:t>
                    </a:r>
                  </a:p>
                </p:txBody>
              </p:sp>
              <p:pic>
                <p:nvPicPr>
                  <p:cNvPr id="431" name="pasted-image.png"/>
                  <p:cNvPicPr>
                    <a:picLocks noChangeAspect="1"/>
                  </p:cNvPicPr>
                  <p:nvPr/>
                </p:nvPicPr>
                <p:blipFill>
                  <a:blip r:embed="rId7">
                    <a:extLst/>
                  </a:blip>
                  <a:stretch>
                    <a:fillRect/>
                  </a:stretch>
                </p:blipFill>
                <p:spPr>
                  <a:xfrm>
                    <a:off x="188823" y="657770"/>
                    <a:ext cx="330201" cy="279401"/>
                  </a:xfrm>
                  <a:prstGeom prst="rect">
                    <a:avLst/>
                  </a:prstGeom>
                  <a:ln w="12700" cap="flat">
                    <a:noFill/>
                    <a:miter lim="400000"/>
                  </a:ln>
                  <a:effectLst/>
                </p:spPr>
              </p:pic>
              <p:pic>
                <p:nvPicPr>
                  <p:cNvPr id="432" name="pasted-image.png"/>
                  <p:cNvPicPr>
                    <a:picLocks noChangeAspect="1"/>
                  </p:cNvPicPr>
                  <p:nvPr/>
                </p:nvPicPr>
                <p:blipFill>
                  <a:blip r:embed="rId8">
                    <a:extLst/>
                  </a:blip>
                  <a:stretch>
                    <a:fillRect/>
                  </a:stretch>
                </p:blipFill>
                <p:spPr>
                  <a:xfrm>
                    <a:off x="798423" y="657770"/>
                    <a:ext cx="330201" cy="279401"/>
                  </a:xfrm>
                  <a:prstGeom prst="rect">
                    <a:avLst/>
                  </a:prstGeom>
                  <a:ln w="12700" cap="flat">
                    <a:noFill/>
                    <a:miter lim="400000"/>
                  </a:ln>
                  <a:effectLst/>
                </p:spPr>
              </p:pic>
              <p:pic>
                <p:nvPicPr>
                  <p:cNvPr id="433" name="pasted-image.png"/>
                  <p:cNvPicPr>
                    <a:picLocks noChangeAspect="1"/>
                  </p:cNvPicPr>
                  <p:nvPr/>
                </p:nvPicPr>
                <p:blipFill>
                  <a:blip r:embed="rId9">
                    <a:extLst/>
                  </a:blip>
                  <a:stretch>
                    <a:fillRect/>
                  </a:stretch>
                </p:blipFill>
                <p:spPr>
                  <a:xfrm>
                    <a:off x="2024812" y="657770"/>
                    <a:ext cx="330201" cy="279401"/>
                  </a:xfrm>
                  <a:prstGeom prst="rect">
                    <a:avLst/>
                  </a:prstGeom>
                  <a:ln w="12700" cap="flat">
                    <a:noFill/>
                    <a:miter lim="400000"/>
                  </a:ln>
                  <a:effectLst/>
                </p:spPr>
              </p:pic>
              <p:pic>
                <p:nvPicPr>
                  <p:cNvPr id="434" name="pasted-image.png"/>
                  <p:cNvPicPr>
                    <a:picLocks noChangeAspect="1"/>
                  </p:cNvPicPr>
                  <p:nvPr/>
                </p:nvPicPr>
                <p:blipFill>
                  <a:blip r:embed="rId10">
                    <a:extLst/>
                  </a:blip>
                  <a:stretch>
                    <a:fillRect/>
                  </a:stretch>
                </p:blipFill>
                <p:spPr>
                  <a:xfrm>
                    <a:off x="1408023" y="657770"/>
                    <a:ext cx="330201" cy="279401"/>
                  </a:xfrm>
                  <a:prstGeom prst="rect">
                    <a:avLst/>
                  </a:prstGeom>
                  <a:ln w="12700" cap="flat">
                    <a:noFill/>
                    <a:miter lim="400000"/>
                  </a:ln>
                  <a:effectLst/>
                </p:spPr>
              </p:pic>
            </p:grpSp>
            <p:grpSp>
              <p:nvGrpSpPr>
                <p:cNvPr id="441" name="Group 441"/>
                <p:cNvGrpSpPr/>
                <p:nvPr/>
              </p:nvGrpSpPr>
              <p:grpSpPr>
                <a:xfrm>
                  <a:off x="3213943" y="596900"/>
                  <a:ext cx="2563168" cy="1196722"/>
                  <a:chOff x="0" y="0"/>
                  <a:chExt cx="2563167" cy="1196721"/>
                </a:xfrm>
              </p:grpSpPr>
              <p:sp>
                <p:nvSpPr>
                  <p:cNvPr id="436" name="Shape 436"/>
                  <p:cNvSpPr/>
                  <p:nvPr/>
                </p:nvSpPr>
                <p:spPr>
                  <a:xfrm>
                    <a:off x="0" y="0"/>
                    <a:ext cx="2563168" cy="1196722"/>
                  </a:xfrm>
                  <a:prstGeom prst="rect">
                    <a:avLst/>
                  </a:prstGeom>
                  <a:solidFill>
                    <a:srgbClr val="FFFFFF"/>
                  </a:solidFill>
                  <a:ln w="25400" cap="flat">
                    <a:solidFill>
                      <a:srgbClr val="0A60A3"/>
                    </a:solidFill>
                    <a:prstDash val="solid"/>
                    <a:bevel/>
                  </a:ln>
                  <a:effectLst/>
                  <a:extLst>
                    <a:ext uri="{C572A759-6A51-4108-AA02-DFA0A04FC94B}">
                      <ma14:wrappingTextBoxFlag xmlns="" xmlns:ma14="http://schemas.microsoft.com/office/mac/drawingml/2011/main" val="1"/>
                    </a:ext>
                  </a:extLst>
                </p:spPr>
                <p:txBody>
                  <a:bodyPr wrap="square" lIns="65023" tIns="65023" rIns="65023" bIns="65023" numCol="1" anchor="t">
                    <a:noAutofit/>
                  </a:bodyPr>
                  <a:lstStyle>
                    <a:lvl1pPr algn="ctr" defTabSz="457173">
                      <a:defRPr sz="2400">
                        <a:latin typeface="Helvetica Light"/>
                        <a:ea typeface="Helvetica Light"/>
                        <a:cs typeface="Helvetica Light"/>
                        <a:sym typeface="Helvetica Light"/>
                      </a:defRPr>
                    </a:lvl1pPr>
                  </a:lstStyle>
                  <a:p>
                    <a:r>
                      <a:t>Read Endpoints</a:t>
                    </a:r>
                  </a:p>
                </p:txBody>
              </p:sp>
              <p:pic>
                <p:nvPicPr>
                  <p:cNvPr id="437" name="pasted-image.png"/>
                  <p:cNvPicPr>
                    <a:picLocks noChangeAspect="1"/>
                  </p:cNvPicPr>
                  <p:nvPr/>
                </p:nvPicPr>
                <p:blipFill>
                  <a:blip r:embed="rId11">
                    <a:extLst/>
                  </a:blip>
                  <a:stretch>
                    <a:fillRect/>
                  </a:stretch>
                </p:blipFill>
                <p:spPr>
                  <a:xfrm>
                    <a:off x="832391" y="657770"/>
                    <a:ext cx="330201" cy="279401"/>
                  </a:xfrm>
                  <a:prstGeom prst="rect">
                    <a:avLst/>
                  </a:prstGeom>
                  <a:ln w="12700" cap="flat">
                    <a:noFill/>
                    <a:miter lim="400000"/>
                  </a:ln>
                  <a:effectLst/>
                </p:spPr>
              </p:pic>
              <p:pic>
                <p:nvPicPr>
                  <p:cNvPr id="438" name="pasted-image.png"/>
                  <p:cNvPicPr>
                    <a:picLocks noChangeAspect="1"/>
                  </p:cNvPicPr>
                  <p:nvPr/>
                </p:nvPicPr>
                <p:blipFill>
                  <a:blip r:embed="rId12">
                    <a:extLst/>
                  </a:blip>
                  <a:stretch>
                    <a:fillRect/>
                  </a:stretch>
                </p:blipFill>
                <p:spPr>
                  <a:xfrm>
                    <a:off x="1446683" y="657770"/>
                    <a:ext cx="330201" cy="279401"/>
                  </a:xfrm>
                  <a:prstGeom prst="rect">
                    <a:avLst/>
                  </a:prstGeom>
                  <a:ln w="12700" cap="flat">
                    <a:noFill/>
                    <a:miter lim="400000"/>
                  </a:ln>
                  <a:effectLst/>
                </p:spPr>
              </p:pic>
              <p:pic>
                <p:nvPicPr>
                  <p:cNvPr id="439" name="pasted-image.png"/>
                  <p:cNvPicPr>
                    <a:picLocks noChangeAspect="1"/>
                  </p:cNvPicPr>
                  <p:nvPr/>
                </p:nvPicPr>
                <p:blipFill>
                  <a:blip r:embed="rId13">
                    <a:extLst/>
                  </a:blip>
                  <a:stretch>
                    <a:fillRect/>
                  </a:stretch>
                </p:blipFill>
                <p:spPr>
                  <a:xfrm>
                    <a:off x="218097" y="657770"/>
                    <a:ext cx="330201" cy="279401"/>
                  </a:xfrm>
                  <a:prstGeom prst="rect">
                    <a:avLst/>
                  </a:prstGeom>
                  <a:ln w="12700" cap="flat">
                    <a:noFill/>
                    <a:miter lim="400000"/>
                  </a:ln>
                  <a:effectLst/>
                </p:spPr>
              </p:pic>
              <p:pic>
                <p:nvPicPr>
                  <p:cNvPr id="440" name="pasted-image.png"/>
                  <p:cNvPicPr>
                    <a:picLocks noChangeAspect="1"/>
                  </p:cNvPicPr>
                  <p:nvPr/>
                </p:nvPicPr>
                <p:blipFill>
                  <a:blip r:embed="rId14">
                    <a:extLst/>
                  </a:blip>
                  <a:stretch>
                    <a:fillRect/>
                  </a:stretch>
                </p:blipFill>
                <p:spPr>
                  <a:xfrm>
                    <a:off x="2050771" y="657770"/>
                    <a:ext cx="330201" cy="279401"/>
                  </a:xfrm>
                  <a:prstGeom prst="rect">
                    <a:avLst/>
                  </a:prstGeom>
                  <a:ln w="12700" cap="flat">
                    <a:noFill/>
                    <a:miter lim="400000"/>
                  </a:ln>
                  <a:effectLst/>
                </p:spPr>
              </p:pic>
            </p:grpSp>
            <p:sp>
              <p:nvSpPr>
                <p:cNvPr id="442" name="Shape 442"/>
                <p:cNvSpPr/>
                <p:nvPr/>
              </p:nvSpPr>
              <p:spPr>
                <a:xfrm>
                  <a:off x="1752882" y="3297311"/>
                  <a:ext cx="2563169" cy="652608"/>
                </a:xfrm>
                <a:prstGeom prst="rect">
                  <a:avLst/>
                </a:prstGeom>
                <a:solidFill>
                  <a:srgbClr val="FFFFFF"/>
                </a:solidFill>
                <a:ln w="25400" cap="flat">
                  <a:solidFill>
                    <a:srgbClr val="0A60A3"/>
                  </a:solidFill>
                  <a:prstDash val="solid"/>
                  <a:bevel/>
                </a:ln>
                <a:effectLst/>
                <a:extLst>
                  <a:ext uri="{C572A759-6A51-4108-AA02-DFA0A04FC94B}">
                    <ma14:wrappingTextBoxFlag xmlns="" xmlns:ma14="http://schemas.microsoft.com/office/mac/drawingml/2011/main" val="1"/>
                  </a:ext>
                </a:extLst>
              </p:spPr>
              <p:txBody>
                <a:bodyPr wrap="square" lIns="65023" tIns="65023" rIns="65023" bIns="65023" numCol="1" anchor="t">
                  <a:noAutofit/>
                </a:bodyPr>
                <a:lstStyle>
                  <a:lvl1pPr algn="ctr" defTabSz="457173">
                    <a:defRPr sz="2400">
                      <a:latin typeface="Helvetica Light"/>
                      <a:ea typeface="Helvetica Light"/>
                      <a:cs typeface="Helvetica Light"/>
                      <a:sym typeface="Helvetica Light"/>
                    </a:defRPr>
                  </a:lvl1pPr>
                </a:lstStyle>
                <a:p>
                  <a:r>
                    <a:t>support VIs</a:t>
                  </a:r>
                </a:p>
              </p:txBody>
            </p:sp>
          </p:grpSp>
          <p:grpSp>
            <p:nvGrpSpPr>
              <p:cNvPr id="446" name="Group 446"/>
              <p:cNvGrpSpPr/>
              <p:nvPr/>
            </p:nvGrpSpPr>
            <p:grpSpPr>
              <a:xfrm>
                <a:off x="508261" y="4436694"/>
                <a:ext cx="2336967" cy="609601"/>
                <a:chOff x="0" y="0"/>
                <a:chExt cx="2336965" cy="609600"/>
              </a:xfrm>
            </p:grpSpPr>
            <p:pic>
              <p:nvPicPr>
                <p:cNvPr id="444" name="temp.png"/>
                <p:cNvPicPr>
                  <a:picLocks noChangeAspect="1"/>
                </p:cNvPicPr>
                <p:nvPr/>
              </p:nvPicPr>
              <p:blipFill>
                <a:blip r:embed="rId15">
                  <a:extLst/>
                </a:blip>
                <a:stretch>
                  <a:fillRect/>
                </a:stretch>
              </p:blipFill>
              <p:spPr>
                <a:xfrm>
                  <a:off x="1371765" y="0"/>
                  <a:ext cx="965201" cy="609600"/>
                </a:xfrm>
                <a:prstGeom prst="rect">
                  <a:avLst/>
                </a:prstGeom>
                <a:ln w="12700" cap="flat">
                  <a:noFill/>
                  <a:miter lim="400000"/>
                </a:ln>
                <a:effectLst/>
              </p:spPr>
            </p:pic>
            <p:sp>
              <p:nvSpPr>
                <p:cNvPr id="445" name="Shape 445"/>
                <p:cNvSpPr/>
                <p:nvPr/>
              </p:nvSpPr>
              <p:spPr>
                <a:xfrm>
                  <a:off x="0" y="114299"/>
                  <a:ext cx="1346683" cy="381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defTabSz="457173">
                    <a:defRPr sz="1800">
                      <a:latin typeface="Helvetica Light"/>
                      <a:ea typeface="Helvetica Light"/>
                      <a:cs typeface="Helvetica Light"/>
                      <a:sym typeface="Helvetica Light"/>
                    </a:defRPr>
                  </a:lvl1pPr>
                </a:lstStyle>
                <a:p>
                  <a:r>
                    <a:t>)Channel.ctl</a:t>
                  </a:r>
                </a:p>
              </p:txBody>
            </p:sp>
          </p:grpSp>
          <p:grpSp>
            <p:nvGrpSpPr>
              <p:cNvPr id="449" name="Group 449"/>
              <p:cNvGrpSpPr/>
              <p:nvPr/>
            </p:nvGrpSpPr>
            <p:grpSpPr>
              <a:xfrm>
                <a:off x="3269037" y="4550994"/>
                <a:ext cx="2061967" cy="381001"/>
                <a:chOff x="0" y="0"/>
                <a:chExt cx="2061965" cy="381000"/>
              </a:xfrm>
            </p:grpSpPr>
            <p:pic>
              <p:nvPicPr>
                <p:cNvPr id="447" name="tmp 3.14.21 PM.png"/>
                <p:cNvPicPr>
                  <a:picLocks noChangeAspect="1"/>
                </p:cNvPicPr>
                <p:nvPr/>
              </p:nvPicPr>
              <p:blipFill>
                <a:blip r:embed="rId16">
                  <a:extLst/>
                </a:blip>
                <a:stretch>
                  <a:fillRect/>
                </a:stretch>
              </p:blipFill>
              <p:spPr>
                <a:xfrm>
                  <a:off x="0" y="12700"/>
                  <a:ext cx="774700" cy="368301"/>
                </a:xfrm>
                <a:prstGeom prst="rect">
                  <a:avLst/>
                </a:prstGeom>
                <a:ln w="12700" cap="flat">
                  <a:noFill/>
                  <a:miter lim="400000"/>
                </a:ln>
                <a:effectLst/>
              </p:spPr>
            </p:pic>
            <p:sp>
              <p:nvSpPr>
                <p:cNvPr id="448" name="Shape 448"/>
                <p:cNvSpPr/>
                <p:nvPr/>
              </p:nvSpPr>
              <p:spPr>
                <a:xfrm>
                  <a:off x="817009" y="0"/>
                  <a:ext cx="1244957" cy="381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defTabSz="457173">
                    <a:defRPr sz="1800">
                      <a:latin typeface="Helvetica Light"/>
                      <a:ea typeface="Helvetica Light"/>
                      <a:cs typeface="Helvetica Light"/>
                      <a:sym typeface="Helvetica Light"/>
                    </a:defRPr>
                  </a:lvl1pPr>
                </a:lstStyle>
                <a:p>
                  <a:r>
                    <a:t>Element.ctl</a:t>
                  </a:r>
                </a:p>
              </p:txBody>
            </p:sp>
          </p:grpSp>
        </p:grpSp>
        <p:sp>
          <p:nvSpPr>
            <p:cNvPr id="451" name="Shape 451"/>
            <p:cNvSpPr/>
            <p:nvPr/>
          </p:nvSpPr>
          <p:spPr>
            <a:xfrm>
              <a:off x="0" y="6001962"/>
              <a:ext cx="9831325" cy="469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defTabSz="457173">
                <a:defRPr sz="2400">
                  <a:latin typeface="Helvetica Light"/>
                  <a:ea typeface="Helvetica Light"/>
                  <a:cs typeface="Helvetica Light"/>
                  <a:sym typeface="Helvetica Light"/>
                </a:defRPr>
              </a:lvl1pPr>
            </a:lstStyle>
            <a:p>
              <a:r>
                <a:t>…LabVIEW Data/2016(64-bit)/ExtraVILib/ChannelInstances/Stream-dbl/</a:t>
              </a:r>
            </a:p>
          </p:txBody>
        </p:sp>
        <p:grpSp>
          <p:nvGrpSpPr>
            <p:cNvPr id="457" name="Group 457"/>
            <p:cNvGrpSpPr/>
            <p:nvPr/>
          </p:nvGrpSpPr>
          <p:grpSpPr>
            <a:xfrm>
              <a:off x="3692835" y="6459389"/>
              <a:ext cx="2445654" cy="1438818"/>
              <a:chOff x="0" y="0"/>
              <a:chExt cx="2445653" cy="1438816"/>
            </a:xfrm>
          </p:grpSpPr>
          <p:sp>
            <p:nvSpPr>
              <p:cNvPr id="452" name="Shape 452"/>
              <p:cNvSpPr/>
              <p:nvPr/>
            </p:nvSpPr>
            <p:spPr>
              <a:xfrm flipV="1">
                <a:off x="824476" y="575855"/>
                <a:ext cx="446195" cy="446196"/>
              </a:xfrm>
              <a:prstGeom prst="line">
                <a:avLst/>
              </a:prstGeom>
              <a:noFill/>
              <a:ln w="25400" cap="flat">
                <a:solidFill>
                  <a:srgbClr val="0A60A3"/>
                </a:solidFill>
                <a:prstDash val="solid"/>
                <a:bevel/>
              </a:ln>
              <a:effectLst/>
            </p:spPr>
            <p:txBody>
              <a:bodyPr wrap="square" lIns="0" tIns="0" rIns="0" bIns="0" numCol="1" anchor="t">
                <a:noAutofit/>
              </a:bodyPr>
              <a:lstStyle/>
              <a:p>
                <a:pPr defTabSz="457173">
                  <a:defRPr sz="3400"/>
                </a:pPr>
                <a:endParaRPr/>
              </a:p>
            </p:txBody>
          </p:sp>
          <p:sp>
            <p:nvSpPr>
              <p:cNvPr id="453" name="Shape 453"/>
              <p:cNvSpPr/>
              <p:nvPr/>
            </p:nvSpPr>
            <p:spPr>
              <a:xfrm flipH="1" flipV="1">
                <a:off x="1371369" y="575855"/>
                <a:ext cx="446195" cy="446196"/>
              </a:xfrm>
              <a:prstGeom prst="line">
                <a:avLst/>
              </a:prstGeom>
              <a:noFill/>
              <a:ln w="25400" cap="flat">
                <a:solidFill>
                  <a:srgbClr val="0A60A3"/>
                </a:solidFill>
                <a:prstDash val="solid"/>
                <a:bevel/>
              </a:ln>
              <a:effectLst/>
            </p:spPr>
            <p:txBody>
              <a:bodyPr wrap="square" lIns="0" tIns="0" rIns="0" bIns="0" numCol="1" anchor="t">
                <a:noAutofit/>
              </a:bodyPr>
              <a:lstStyle/>
              <a:p>
                <a:pPr defTabSz="457173">
                  <a:defRPr sz="3400"/>
                </a:pPr>
                <a:endParaRPr/>
              </a:p>
            </p:txBody>
          </p:sp>
          <p:sp>
            <p:nvSpPr>
              <p:cNvPr id="454" name="Shape 454"/>
              <p:cNvSpPr/>
              <p:nvPr/>
            </p:nvSpPr>
            <p:spPr>
              <a:xfrm>
                <a:off x="0" y="0"/>
                <a:ext cx="2445654" cy="616900"/>
              </a:xfrm>
              <a:prstGeom prst="rect">
                <a:avLst/>
              </a:prstGeom>
              <a:solidFill>
                <a:srgbClr val="FFFFFF"/>
              </a:solidFill>
              <a:ln w="25400" cap="flat">
                <a:solidFill>
                  <a:srgbClr val="0A60A3"/>
                </a:solidFill>
                <a:prstDash val="solid"/>
                <a:bevel/>
              </a:ln>
              <a:effectLst/>
              <a:extLst>
                <a:ext uri="{C572A759-6A51-4108-AA02-DFA0A04FC94B}">
                  <ma14:wrappingTextBoxFlag xmlns="" xmlns:ma14="http://schemas.microsoft.com/office/mac/drawingml/2011/main" val="1"/>
                </a:ext>
              </a:extLst>
            </p:spPr>
            <p:txBody>
              <a:bodyPr wrap="square" lIns="65023" tIns="65023" rIns="65023" bIns="65023" numCol="1" anchor="t">
                <a:noAutofit/>
              </a:bodyPr>
              <a:lstStyle>
                <a:lvl1pPr algn="ctr" defTabSz="457173">
                  <a:defRPr sz="2400">
                    <a:latin typeface="Helvetica Light"/>
                    <a:ea typeface="Helvetica Light"/>
                    <a:cs typeface="Helvetica Light"/>
                    <a:sym typeface="Helvetica Light"/>
                  </a:defRPr>
                </a:lvl1pPr>
              </a:lstStyle>
              <a:p>
                <a:r>
                  <a:t>Stream-dbl.lvlib</a:t>
                </a:r>
              </a:p>
            </p:txBody>
          </p:sp>
          <p:pic>
            <p:nvPicPr>
              <p:cNvPr id="455" name="pasted-image.png"/>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a:xfrm>
                <a:off x="361243" y="835400"/>
                <a:ext cx="965201" cy="603417"/>
              </a:xfrm>
              <a:prstGeom prst="rect">
                <a:avLst/>
              </a:prstGeom>
              <a:ln w="12700" cap="flat">
                <a:noFill/>
                <a:miter lim="400000"/>
              </a:ln>
              <a:effectLst/>
            </p:spPr>
          </p:pic>
          <p:pic>
            <p:nvPicPr>
              <p:cNvPr id="456" name="pasted-image.png"/>
              <p:cNvPicPr>
                <a:picLocks noChangeAspect="1"/>
              </p:cNvPicPr>
              <p:nvPr/>
            </p:nvPicPr>
            <p:blipFill>
              <a:blip r:embed="rId18">
                <a:extLst/>
              </a:blip>
              <a:stretch>
                <a:fillRect/>
              </a:stretch>
            </p:blipFill>
            <p:spPr>
              <a:xfrm>
                <a:off x="1608363" y="1029075"/>
                <a:ext cx="406401" cy="203201"/>
              </a:xfrm>
              <a:prstGeom prst="rect">
                <a:avLst/>
              </a:prstGeom>
              <a:ln w="12700" cap="flat">
                <a:noFill/>
                <a:miter lim="400000"/>
              </a:ln>
              <a:effectLst/>
            </p:spPr>
          </p:pic>
        </p:grpSp>
      </p:grpSp>
      <p:grpSp>
        <p:nvGrpSpPr>
          <p:cNvPr id="462" name="Group 462"/>
          <p:cNvGrpSpPr/>
          <p:nvPr/>
        </p:nvGrpSpPr>
        <p:grpSpPr>
          <a:xfrm>
            <a:off x="5820217" y="4391464"/>
            <a:ext cx="5208584" cy="3414335"/>
            <a:chOff x="0" y="0"/>
            <a:chExt cx="5208583" cy="3414334"/>
          </a:xfrm>
        </p:grpSpPr>
        <p:pic>
          <p:nvPicPr>
            <p:cNvPr id="459" name="Screen Shot 2016-02-15 at 3.14.14 PM.png"/>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a:xfrm>
              <a:off x="0" y="1229934"/>
              <a:ext cx="5156200" cy="2184401"/>
            </a:xfrm>
            <a:prstGeom prst="rect">
              <a:avLst/>
            </a:prstGeom>
            <a:ln w="12700" cap="flat">
              <a:solidFill>
                <a:srgbClr val="0A60A3"/>
              </a:solidFill>
              <a:prstDash val="solid"/>
              <a:bevel/>
            </a:ln>
            <a:effectLst/>
          </p:spPr>
        </p:pic>
        <p:sp>
          <p:nvSpPr>
            <p:cNvPr id="460" name="Shape 460"/>
            <p:cNvSpPr/>
            <p:nvPr/>
          </p:nvSpPr>
          <p:spPr>
            <a:xfrm>
              <a:off x="2078008" y="2150684"/>
              <a:ext cx="457201" cy="457201"/>
            </a:xfrm>
            <a:prstGeom prst="ellipse">
              <a:avLst/>
            </a:prstGeom>
            <a:noFill/>
            <a:ln w="25400" cap="flat">
              <a:solidFill>
                <a:srgbClr val="FF2600"/>
              </a:solidFill>
              <a:prstDash val="solid"/>
              <a:miter lim="400000"/>
            </a:ln>
            <a:effectLst/>
          </p:spPr>
          <p:txBody>
            <a:bodyPr wrap="square" lIns="50800" tIns="50800" rIns="50800" bIns="50800" numCol="1" anchor="ctr">
              <a:noAutofit/>
            </a:bodyPr>
            <a:lstStyle/>
            <a:p>
              <a:pPr algn="ctr" defTabSz="419100">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1" name="Shape 461"/>
            <p:cNvSpPr/>
            <p:nvPr/>
          </p:nvSpPr>
          <p:spPr>
            <a:xfrm>
              <a:off x="4476" y="0"/>
              <a:ext cx="5204108" cy="1250238"/>
            </a:xfrm>
            <a:custGeom>
              <a:avLst/>
              <a:gdLst/>
              <a:ahLst/>
              <a:cxnLst>
                <a:cxn ang="0">
                  <a:pos x="wd2" y="hd2"/>
                </a:cxn>
                <a:cxn ang="5400000">
                  <a:pos x="wd2" y="hd2"/>
                </a:cxn>
                <a:cxn ang="10800000">
                  <a:pos x="wd2" y="hd2"/>
                </a:cxn>
                <a:cxn ang="16200000">
                  <a:pos x="wd2" y="hd2"/>
                </a:cxn>
              </a:cxnLst>
              <a:rect l="0" t="0" r="r" b="b"/>
              <a:pathLst>
                <a:path w="21600" h="21600" extrusionOk="0">
                  <a:moveTo>
                    <a:pt x="5724" y="0"/>
                  </a:moveTo>
                  <a:lnTo>
                    <a:pt x="0" y="21600"/>
                  </a:lnTo>
                  <a:lnTo>
                    <a:pt x="21600" y="21387"/>
                  </a:lnTo>
                  <a:lnTo>
                    <a:pt x="7090" y="15"/>
                  </a:lnTo>
                  <a:lnTo>
                    <a:pt x="5724" y="0"/>
                  </a:lnTo>
                  <a:close/>
                </a:path>
              </a:pathLst>
            </a:custGeom>
            <a:solidFill>
              <a:srgbClr val="A9A9A9">
                <a:alpha val="30000"/>
              </a:srgbClr>
            </a:solidFill>
            <a:ln w="12700" cap="flat">
              <a:noFill/>
              <a:miter lim="400000"/>
            </a:ln>
            <a:effectLst/>
          </p:spPr>
          <p:txBody>
            <a:bodyPr wrap="square" lIns="0" tIns="0" rIns="0" bIns="0" numCol="1" anchor="t">
              <a:noAutofit/>
            </a:bodyPr>
            <a:lstStyle/>
            <a:p>
              <a:pPr defTabSz="457173">
                <a:defRPr sz="3400"/>
              </a:pPr>
              <a:endParaRPr/>
            </a:p>
          </p:txBody>
        </p: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 grpId="1" animBg="1" advAuto="0"/>
      <p:bldP spid="418" grpId="2" animBg="1" advAuto="0"/>
      <p:bldP spid="458" grpId="3" animBg="1" advAuto="0"/>
      <p:bldP spid="462" grpId="4"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a:lstStyle/>
          <a:p>
            <a:r>
              <a:t>The Vision Driving LabVIEW</a:t>
            </a:r>
          </a:p>
        </p:txBody>
      </p:sp>
      <p:sp>
        <p:nvSpPr>
          <p:cNvPr id="120" name="Shape 120"/>
          <p:cNvSpPr>
            <a:spLocks noGrp="1"/>
          </p:cNvSpPr>
          <p:nvPr>
            <p:ph type="body" sz="quarter" idx="1"/>
          </p:nvPr>
        </p:nvSpPr>
        <p:spPr>
          <a:xfrm>
            <a:off x="3052524" y="2685512"/>
            <a:ext cx="18278952" cy="3595568"/>
          </a:xfrm>
          <a:prstGeom prst="rect">
            <a:avLst/>
          </a:prstGeom>
        </p:spPr>
        <p:txBody>
          <a:bodyPr/>
          <a:lstStyle/>
          <a:p>
            <a:pPr marL="0" lvl="1" indent="228600" algn="ctr">
              <a:buClrTx/>
              <a:buSzTx/>
              <a:buFontTx/>
              <a:buNone/>
              <a:defRPr sz="6000"/>
            </a:pPr>
            <a:r>
              <a:t>Reduce Artificial Complexity</a:t>
            </a:r>
          </a:p>
        </p:txBody>
      </p:sp>
      <p:sp>
        <p:nvSpPr>
          <p:cNvPr id="121" name="Shape 121"/>
          <p:cNvSpPr/>
          <p:nvPr/>
        </p:nvSpPr>
        <p:spPr>
          <a:xfrm>
            <a:off x="5592245" y="7028313"/>
            <a:ext cx="13199508" cy="3064670"/>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lvl="1" indent="0" algn="ctr">
              <a:spcBef>
                <a:spcPts val="700"/>
              </a:spcBef>
              <a:defRPr sz="6000"/>
            </a:pPr>
            <a:r>
              <a:t>Tool for Scientists &amp; Engineers</a:t>
            </a:r>
          </a:p>
          <a:p>
            <a:pPr lvl="1" indent="0" algn="ctr">
              <a:spcBef>
                <a:spcPts val="700"/>
              </a:spcBef>
              <a:defRPr sz="6000"/>
            </a:pPr>
            <a:r>
              <a:t>as productive as</a:t>
            </a:r>
          </a:p>
          <a:p>
            <a:pPr lvl="1" indent="0" algn="ctr">
              <a:spcBef>
                <a:spcPts val="700"/>
              </a:spcBef>
              <a:defRPr sz="6000"/>
            </a:pPr>
            <a:r>
              <a:t>Spreadsheet for Financial Analysts</a:t>
            </a:r>
          </a:p>
        </p:txBody>
      </p:sp>
      <p:pic>
        <p:nvPicPr>
          <p:cNvPr id="122" name="image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8009" y="6609713"/>
            <a:ext cx="2150130" cy="1908399"/>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1" animBg="1" advAuto="0"/>
      <p:bldP spid="121" grpId="2" animBg="1" advAuto="0"/>
      <p:bldP spid="122" grpId="3"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p:cNvSpPr>
          <p:nvPr>
            <p:ph type="title"/>
          </p:nvPr>
        </p:nvSpPr>
        <p:spPr>
          <a:prstGeom prst="rect">
            <a:avLst/>
          </a:prstGeom>
        </p:spPr>
        <p:txBody>
          <a:bodyPr/>
          <a:lstStyle/>
          <a:p>
            <a:r>
              <a:t>The Evolution of G: Channels</a:t>
            </a:r>
          </a:p>
        </p:txBody>
      </p:sp>
      <p:sp>
        <p:nvSpPr>
          <p:cNvPr id="127" name="Shape 127"/>
          <p:cNvSpPr>
            <a:spLocks noGrp="1"/>
          </p:cNvSpPr>
          <p:nvPr>
            <p:ph type="body" sz="quarter" idx="1"/>
          </p:nvPr>
        </p:nvSpPr>
        <p:spPr>
          <a:xfrm>
            <a:off x="5364476" y="1417497"/>
            <a:ext cx="13655048" cy="4192182"/>
          </a:xfrm>
          <a:prstGeom prst="rect">
            <a:avLst/>
          </a:prstGeom>
        </p:spPr>
        <p:txBody>
          <a:bodyPr/>
          <a:lstStyle>
            <a:lvl1pPr marL="0" indent="0">
              <a:buSzTx/>
              <a:buNone/>
            </a:lvl1pPr>
          </a:lstStyle>
          <a:p>
            <a:r>
              <a:t>Communicate Between Parallel Loops</a:t>
            </a:r>
          </a:p>
        </p:txBody>
      </p:sp>
      <p:pic>
        <p:nvPicPr>
          <p:cNvPr id="128" name="droppedImage.png"/>
          <p:cNvPicPr>
            <a:picLocks noChangeAspect="1"/>
          </p:cNvPicPr>
          <p:nvPr/>
        </p:nvPicPr>
        <p:blipFill>
          <a:blip r:embed="rId3">
            <a:extLst/>
          </a:blip>
          <a:stretch>
            <a:fillRect/>
          </a:stretch>
        </p:blipFill>
        <p:spPr>
          <a:xfrm>
            <a:off x="7637859" y="5137244"/>
            <a:ext cx="7554516" cy="2661048"/>
          </a:xfrm>
          <a:prstGeom prst="rect">
            <a:avLst/>
          </a:prstGeom>
          <a:ln w="12700">
            <a:miter lim="400000"/>
          </a:ln>
        </p:spPr>
      </p:pic>
      <p:pic>
        <p:nvPicPr>
          <p:cNvPr id="129" name="droppedImage.png"/>
          <p:cNvPicPr>
            <a:picLocks noChangeAspect="1"/>
          </p:cNvPicPr>
          <p:nvPr/>
        </p:nvPicPr>
        <p:blipFill>
          <a:blip r:embed="rId4" cstate="email">
            <a:alphaModFix amt="30000"/>
            <a:extLst>
              <a:ext uri="{28A0092B-C50C-407E-A947-70E740481C1C}">
                <a14:useLocalDpi xmlns:a14="http://schemas.microsoft.com/office/drawing/2010/main"/>
              </a:ext>
            </a:extLst>
          </a:blip>
          <a:stretch>
            <a:fillRect/>
          </a:stretch>
        </p:blipFill>
        <p:spPr>
          <a:xfrm rot="21120000">
            <a:off x="9780813" y="3893343"/>
            <a:ext cx="4607719" cy="4607720"/>
          </a:xfrm>
          <a:prstGeom prst="rect">
            <a:avLst/>
          </a:prstGeom>
          <a:ln w="12700">
            <a:miter lim="400000"/>
          </a:ln>
        </p:spPr>
      </p:pic>
      <p:pic>
        <p:nvPicPr>
          <p:cNvPr id="130" name="Screen Shot 2016-02-04 at 10.53.47 AM.png"/>
          <p:cNvPicPr>
            <a:picLocks noChangeAspect="1"/>
          </p:cNvPicPr>
          <p:nvPr/>
        </p:nvPicPr>
        <p:blipFill>
          <a:blip r:embed="rId5">
            <a:extLst/>
          </a:blip>
          <a:stretch>
            <a:fillRect/>
          </a:stretch>
        </p:blipFill>
        <p:spPr>
          <a:xfrm>
            <a:off x="9146976" y="8573685"/>
            <a:ext cx="6090048" cy="2500314"/>
          </a:xfrm>
          <a:prstGeom prst="rect">
            <a:avLst/>
          </a:prstGeom>
          <a:ln w="12700">
            <a:miter lim="400000"/>
          </a:ln>
        </p:spPr>
      </p:pic>
      <p:pic>
        <p:nvPicPr>
          <p:cNvPr id="131" name="droppedImage.png"/>
          <p:cNvPicPr>
            <a:picLocks noChangeAspect="1"/>
          </p:cNvPicPr>
          <p:nvPr/>
        </p:nvPicPr>
        <p:blipFill>
          <a:blip r:embed="rId4" cstate="email">
            <a:alphaModFix amt="30000"/>
            <a:extLst>
              <a:ext uri="{28A0092B-C50C-407E-A947-70E740481C1C}">
                <a14:useLocalDpi xmlns:a14="http://schemas.microsoft.com/office/drawing/2010/main"/>
              </a:ext>
            </a:extLst>
          </a:blip>
          <a:stretch>
            <a:fillRect/>
          </a:stretch>
        </p:blipFill>
        <p:spPr>
          <a:xfrm rot="21120000">
            <a:off x="9762953" y="7143750"/>
            <a:ext cx="4607720" cy="4607719"/>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2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13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4" nodeType="clickEffect">
                                  <p:stCondLst>
                                    <p:cond delay="0"/>
                                  </p:stCondLst>
                                  <p:iterate>
                                    <p:tmAbs val="0"/>
                                  </p:iterate>
                                  <p:childTnLst>
                                    <p:set>
                                      <p:cBhvr>
                                        <p:cTn id="17" fill="hold"/>
                                        <p:tgtEl>
                                          <p:spTgt spid="12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5" nodeType="afterEffect">
                                  <p:stCondLst>
                                    <p:cond delay="0"/>
                                  </p:stCondLst>
                                  <p:iterate>
                                    <p:tmAbs val="0"/>
                                  </p:iterate>
                                  <p:childTnLst>
                                    <p:set>
                                      <p:cBhvr>
                                        <p:cTn id="20" fill="hold"/>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1" animBg="1" advAuto="0"/>
      <p:bldP spid="128" grpId="2" animBg="1" advAuto="0"/>
      <p:bldP spid="129" grpId="4" animBg="1" advAuto="0"/>
      <p:bldP spid="130" grpId="3" animBg="1" advAuto="0"/>
      <p:bldP spid="131" grpId="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p:cNvSpPr>
          <p:nvPr>
            <p:ph type="title"/>
          </p:nvPr>
        </p:nvSpPr>
        <p:spPr>
          <a:prstGeom prst="rect">
            <a:avLst/>
          </a:prstGeom>
        </p:spPr>
        <p:txBody>
          <a:bodyPr/>
          <a:lstStyle/>
          <a:p>
            <a:r>
              <a:t>Channels</a:t>
            </a:r>
          </a:p>
        </p:txBody>
      </p:sp>
      <p:pic>
        <p:nvPicPr>
          <p:cNvPr id="136" name="Screen Shot 2016-02-03 at 9.40.02 AM.png"/>
          <p:cNvPicPr>
            <a:picLocks noChangeAspect="1"/>
          </p:cNvPicPr>
          <p:nvPr/>
        </p:nvPicPr>
        <p:blipFill>
          <a:blip r:embed="rId3">
            <a:extLst/>
          </a:blip>
          <a:stretch>
            <a:fillRect/>
          </a:stretch>
        </p:blipFill>
        <p:spPr>
          <a:xfrm>
            <a:off x="9057679" y="4830960"/>
            <a:ext cx="6268642" cy="2625330"/>
          </a:xfrm>
          <a:prstGeom prst="rect">
            <a:avLst/>
          </a:prstGeom>
          <a:ln w="12700">
            <a:miter lim="400000"/>
          </a:ln>
        </p:spPr>
      </p:pic>
      <p:grpSp>
        <p:nvGrpSpPr>
          <p:cNvPr id="143" name="Group 143"/>
          <p:cNvGrpSpPr/>
          <p:nvPr/>
        </p:nvGrpSpPr>
        <p:grpSpPr>
          <a:xfrm>
            <a:off x="7555504" y="2819796"/>
            <a:ext cx="9112257" cy="3143450"/>
            <a:chOff x="47483" y="-26986"/>
            <a:chExt cx="9112255" cy="3143449"/>
          </a:xfrm>
        </p:grpSpPr>
        <p:sp>
          <p:nvSpPr>
            <p:cNvPr id="137" name="Shape 137"/>
            <p:cNvSpPr/>
            <p:nvPr/>
          </p:nvSpPr>
          <p:spPr>
            <a:xfrm>
              <a:off x="47483" y="-26987"/>
              <a:ext cx="2461854" cy="15398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71437" tIns="71437" rIns="71437" bIns="71437" numCol="1" anchor="ctr">
              <a:spAutoFit/>
            </a:bodyPr>
            <a:lstStyle/>
            <a:p>
              <a:pPr algn="ctr">
                <a:defRPr>
                  <a:solidFill>
                    <a:srgbClr val="0A61A3"/>
                  </a:solidFill>
                </a:defRPr>
              </a:pPr>
              <a:r>
                <a:t>Write</a:t>
              </a:r>
            </a:p>
            <a:p>
              <a:pPr algn="ctr">
                <a:defRPr>
                  <a:solidFill>
                    <a:srgbClr val="0A61A3"/>
                  </a:solidFill>
                </a:defRPr>
              </a:pPr>
              <a:r>
                <a:t>Endpoint</a:t>
              </a:r>
            </a:p>
          </p:txBody>
        </p:sp>
        <p:sp>
          <p:nvSpPr>
            <p:cNvPr id="138" name="Shape 138"/>
            <p:cNvSpPr/>
            <p:nvPr/>
          </p:nvSpPr>
          <p:spPr>
            <a:xfrm>
              <a:off x="6697885" y="-26987"/>
              <a:ext cx="2461854" cy="15398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71437" tIns="71437" rIns="71437" bIns="71437" numCol="1" anchor="ctr">
              <a:spAutoFit/>
            </a:bodyPr>
            <a:lstStyle/>
            <a:p>
              <a:pPr algn="ctr">
                <a:defRPr>
                  <a:solidFill>
                    <a:srgbClr val="0A61A3"/>
                  </a:solidFill>
                </a:defRPr>
              </a:pPr>
              <a:r>
                <a:t>Read</a:t>
              </a:r>
            </a:p>
            <a:p>
              <a:pPr algn="ctr">
                <a:defRPr>
                  <a:solidFill>
                    <a:srgbClr val="0A61A3"/>
                  </a:solidFill>
                </a:defRPr>
              </a:pPr>
              <a:r>
                <a:t>Endpoint</a:t>
              </a:r>
            </a:p>
          </p:txBody>
        </p:sp>
        <p:sp>
          <p:nvSpPr>
            <p:cNvPr id="139" name="Shape 139"/>
            <p:cNvSpPr/>
            <p:nvPr/>
          </p:nvSpPr>
          <p:spPr>
            <a:xfrm>
              <a:off x="3128432" y="-26987"/>
              <a:ext cx="3111092" cy="15398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71437" tIns="71437" rIns="71437" bIns="71437" numCol="1" anchor="ctr">
              <a:spAutoFit/>
            </a:bodyPr>
            <a:lstStyle/>
            <a:p>
              <a:pPr algn="ctr">
                <a:defRPr>
                  <a:solidFill>
                    <a:srgbClr val="0A61A3"/>
                  </a:solidFill>
                </a:defRPr>
              </a:pPr>
              <a:r>
                <a:t>Channel</a:t>
              </a:r>
            </a:p>
            <a:p>
              <a:pPr algn="ctr">
                <a:defRPr>
                  <a:solidFill>
                    <a:srgbClr val="0A61A3"/>
                  </a:solidFill>
                </a:defRPr>
              </a:pPr>
              <a:r>
                <a:t>Connection</a:t>
              </a:r>
            </a:p>
          </p:txBody>
        </p:sp>
        <p:sp>
          <p:nvSpPr>
            <p:cNvPr id="140" name="Shape 140"/>
            <p:cNvSpPr/>
            <p:nvPr/>
          </p:nvSpPr>
          <p:spPr>
            <a:xfrm>
              <a:off x="1349219" y="1528333"/>
              <a:ext cx="1938929" cy="1471875"/>
            </a:xfrm>
            <a:prstGeom prst="line">
              <a:avLst/>
            </a:prstGeom>
            <a:noFill/>
            <a:ln w="25400" cap="flat">
              <a:solidFill>
                <a:srgbClr val="0A60A3"/>
              </a:solidFill>
              <a:prstDash val="solid"/>
              <a:bevel/>
              <a:tailEnd type="triangle" w="med" len="med"/>
            </a:ln>
            <a:effectLst>
              <a:outerShdw blurRad="63500" dist="25400" dir="5400000" rotWithShape="0">
                <a:srgbClr val="000000">
                  <a:alpha val="38000"/>
                </a:srgbClr>
              </a:outerShdw>
            </a:effectLst>
          </p:spPr>
          <p:txBody>
            <a:bodyPr wrap="square" lIns="0" tIns="0" rIns="0" bIns="0" numCol="1" anchor="t">
              <a:noAutofit/>
            </a:bodyPr>
            <a:lstStyle/>
            <a:p>
              <a:endParaRPr/>
            </a:p>
          </p:txBody>
        </p:sp>
        <p:sp>
          <p:nvSpPr>
            <p:cNvPr id="141" name="Shape 141"/>
            <p:cNvSpPr/>
            <p:nvPr/>
          </p:nvSpPr>
          <p:spPr>
            <a:xfrm flipH="1">
              <a:off x="6001176" y="1508193"/>
              <a:ext cx="1911085" cy="1511809"/>
            </a:xfrm>
            <a:prstGeom prst="line">
              <a:avLst/>
            </a:prstGeom>
            <a:noFill/>
            <a:ln w="25400" cap="flat">
              <a:solidFill>
                <a:srgbClr val="0A60A3"/>
              </a:solidFill>
              <a:prstDash val="solid"/>
              <a:bevel/>
              <a:tailEnd type="triangle" w="med" len="med"/>
            </a:ln>
            <a:effectLst>
              <a:outerShdw blurRad="63500" dist="25400" dir="5400000" rotWithShape="0">
                <a:srgbClr val="000000">
                  <a:alpha val="38000"/>
                </a:srgbClr>
              </a:outerShdw>
            </a:effectLst>
          </p:spPr>
          <p:txBody>
            <a:bodyPr wrap="square" lIns="0" tIns="0" rIns="0" bIns="0" numCol="1" anchor="t">
              <a:noAutofit/>
            </a:bodyPr>
            <a:lstStyle/>
            <a:p>
              <a:endParaRPr/>
            </a:p>
          </p:txBody>
        </p:sp>
        <p:sp>
          <p:nvSpPr>
            <p:cNvPr id="142" name="Shape 142"/>
            <p:cNvSpPr/>
            <p:nvPr/>
          </p:nvSpPr>
          <p:spPr>
            <a:xfrm>
              <a:off x="4603610" y="1397853"/>
              <a:ext cx="1" cy="1718610"/>
            </a:xfrm>
            <a:prstGeom prst="line">
              <a:avLst/>
            </a:prstGeom>
            <a:noFill/>
            <a:ln w="25400" cap="flat">
              <a:solidFill>
                <a:srgbClr val="0A60A3"/>
              </a:solidFill>
              <a:prstDash val="solid"/>
              <a:bevel/>
              <a:tailEnd type="triangle" w="med" len="med"/>
            </a:ln>
            <a:effectLst>
              <a:outerShdw blurRad="63500" dist="25400" dir="5400000" rotWithShape="0">
                <a:srgbClr val="000000">
                  <a:alpha val="38000"/>
                </a:srgbClr>
              </a:outerShdw>
            </a:effectLst>
          </p:spPr>
          <p:txBody>
            <a:bodyPr wrap="square" lIns="0" tIns="0" rIns="0" bIns="0" numCol="1" anchor="t">
              <a:noAutofit/>
            </a:bodyPr>
            <a:lstStyle/>
            <a:p>
              <a:endParaRPr/>
            </a:p>
          </p:txBody>
        </p:sp>
      </p:grpSp>
      <p:grpSp>
        <p:nvGrpSpPr>
          <p:cNvPr id="149" name="Group 149"/>
          <p:cNvGrpSpPr/>
          <p:nvPr/>
        </p:nvGrpSpPr>
        <p:grpSpPr>
          <a:xfrm>
            <a:off x="10184400" y="5711235"/>
            <a:ext cx="4015126" cy="5732860"/>
            <a:chOff x="0" y="0"/>
            <a:chExt cx="4015125" cy="5732859"/>
          </a:xfrm>
        </p:grpSpPr>
        <p:pic>
          <p:nvPicPr>
            <p:cNvPr id="144" name="Screen Shot 2016-02-03 at 9.40.02 A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25749" y="3224523"/>
              <a:ext cx="3689377" cy="2445877"/>
            </a:xfrm>
            <a:prstGeom prst="rect">
              <a:avLst/>
            </a:prstGeom>
            <a:ln w="12700" cap="flat">
              <a:noFill/>
              <a:miter lim="400000"/>
            </a:ln>
            <a:effectLst/>
          </p:spPr>
        </p:pic>
        <p:sp>
          <p:nvSpPr>
            <p:cNvPr id="145" name="Shape 145"/>
            <p:cNvSpPr/>
            <p:nvPr/>
          </p:nvSpPr>
          <p:spPr>
            <a:xfrm>
              <a:off x="13349" y="3143250"/>
              <a:ext cx="3988501" cy="2589610"/>
            </a:xfrm>
            <a:prstGeom prst="ellipse">
              <a:avLst/>
            </a:prstGeom>
            <a:noFill/>
            <a:ln w="25400" cap="flat">
              <a:solidFill>
                <a:srgbClr val="0A60A3"/>
              </a:solidFill>
              <a:prstDash val="solid"/>
              <a:bevel/>
            </a:ln>
            <a:effectLst/>
          </p:spPr>
          <p:txBody>
            <a:bodyPr wrap="square" lIns="91439" tIns="91439" rIns="91439" bIns="91439" numCol="1" anchor="ctr">
              <a:noAutofit/>
            </a:bodyPr>
            <a:lstStyle/>
            <a:p>
              <a:endParaRPr/>
            </a:p>
          </p:txBody>
        </p:sp>
        <p:sp>
          <p:nvSpPr>
            <p:cNvPr id="146" name="Shape 146"/>
            <p:cNvSpPr/>
            <p:nvPr/>
          </p:nvSpPr>
          <p:spPr>
            <a:xfrm>
              <a:off x="847082" y="0"/>
              <a:ext cx="962743" cy="625079"/>
            </a:xfrm>
            <a:prstGeom prst="ellipse">
              <a:avLst/>
            </a:prstGeom>
            <a:noFill/>
            <a:ln w="12700" cap="flat">
              <a:solidFill>
                <a:srgbClr val="0A60A3"/>
              </a:solidFill>
              <a:prstDash val="solid"/>
              <a:bevel/>
            </a:ln>
            <a:effectLst/>
          </p:spPr>
          <p:txBody>
            <a:bodyPr wrap="square" lIns="91439" tIns="91439" rIns="91439" bIns="91439" numCol="1" anchor="ctr">
              <a:noAutofit/>
            </a:bodyPr>
            <a:lstStyle/>
            <a:p>
              <a:endParaRPr/>
            </a:p>
          </p:txBody>
        </p:sp>
        <p:sp>
          <p:nvSpPr>
            <p:cNvPr id="147" name="Shape 147"/>
            <p:cNvSpPr/>
            <p:nvPr/>
          </p:nvSpPr>
          <p:spPr>
            <a:xfrm flipH="1" flipV="1">
              <a:off x="1764265" y="202819"/>
              <a:ext cx="2186100" cy="3878116"/>
            </a:xfrm>
            <a:prstGeom prst="line">
              <a:avLst/>
            </a:prstGeom>
            <a:noFill/>
            <a:ln w="12700" cap="flat">
              <a:solidFill>
                <a:srgbClr val="0A60A3"/>
              </a:solidFill>
              <a:prstDash val="solid"/>
              <a:bevel/>
            </a:ln>
            <a:effectLst/>
          </p:spPr>
          <p:txBody>
            <a:bodyPr wrap="square" lIns="0" tIns="0" rIns="0" bIns="0" numCol="1" anchor="t">
              <a:noAutofit/>
            </a:bodyPr>
            <a:lstStyle/>
            <a:p>
              <a:endParaRPr/>
            </a:p>
          </p:txBody>
        </p:sp>
        <p:sp>
          <p:nvSpPr>
            <p:cNvPr id="148" name="Shape 148"/>
            <p:cNvSpPr/>
            <p:nvPr/>
          </p:nvSpPr>
          <p:spPr>
            <a:xfrm flipV="1">
              <a:off x="0" y="250778"/>
              <a:ext cx="873799" cy="4076840"/>
            </a:xfrm>
            <a:prstGeom prst="line">
              <a:avLst/>
            </a:prstGeom>
            <a:noFill/>
            <a:ln w="12700" cap="flat">
              <a:solidFill>
                <a:srgbClr val="0A60A3"/>
              </a:solidFill>
              <a:prstDash val="solid"/>
              <a:bevel/>
            </a:ln>
            <a:effectLst/>
          </p:spPr>
          <p:txBody>
            <a:bodyPr wrap="square" lIns="0" tIns="0" rIns="0" bIns="0" numCol="1" anchor="t">
              <a:noAutofit/>
            </a:bodyPr>
            <a:lstStyle/>
            <a:p>
              <a:endParaRPr/>
            </a:p>
          </p:txBody>
        </p: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1" animBg="1" advAuto="0"/>
      <p:bldP spid="149" grpId="2"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677481" y="2123467"/>
            <a:ext cx="10572751" cy="10983516"/>
            <a:chOff x="11677481" y="2123467"/>
            <a:chExt cx="10572751" cy="10983516"/>
          </a:xfrm>
        </p:grpSpPr>
        <p:pic>
          <p:nvPicPr>
            <p:cNvPr id="153" name="Screen Shot 2016-07-01 at 12.05.52 PM.png"/>
            <p:cNvPicPr>
              <a:picLocks noChangeAspect="1"/>
            </p:cNvPicPr>
            <p:nvPr/>
          </p:nvPicPr>
          <p:blipFill>
            <a:blip r:embed="rId3">
              <a:extLst/>
            </a:blip>
            <a:stretch>
              <a:fillRect/>
            </a:stretch>
          </p:blipFill>
          <p:spPr>
            <a:xfrm>
              <a:off x="11677481" y="2123467"/>
              <a:ext cx="10572751" cy="10983516"/>
            </a:xfrm>
            <a:prstGeom prst="rect">
              <a:avLst/>
            </a:prstGeom>
            <a:ln w="12700">
              <a:miter lim="400000"/>
            </a:ln>
          </p:spPr>
        </p:pic>
        <p:pic>
          <p:nvPicPr>
            <p:cNvPr id="159" name="Stream.gif"/>
            <p:cNvPicPr>
              <a:picLocks/>
            </p:cNvPicPr>
            <p:nvPr/>
          </p:nvPicPr>
          <p:blipFill>
            <a:blip r:embed="rId4">
              <a:extLst/>
            </a:blip>
            <a:stretch>
              <a:fillRect/>
            </a:stretch>
          </p:blipFill>
          <p:spPr>
            <a:xfrm>
              <a:off x="17391491" y="7700482"/>
              <a:ext cx="3482579" cy="607220"/>
            </a:xfrm>
            <a:prstGeom prst="rect">
              <a:avLst/>
            </a:prstGeom>
            <a:ln w="12700">
              <a:miter lim="400000"/>
            </a:ln>
          </p:spPr>
        </p:pic>
      </p:grpSp>
      <p:pic>
        <p:nvPicPr>
          <p:cNvPr id="154" name="pasted-image.png"/>
          <p:cNvPicPr>
            <a:picLocks noChangeAspect="1"/>
          </p:cNvPicPr>
          <p:nvPr/>
        </p:nvPicPr>
        <p:blipFill>
          <a:blip r:embed="rId5">
            <a:extLst/>
          </a:blip>
          <a:stretch>
            <a:fillRect/>
          </a:stretch>
        </p:blipFill>
        <p:spPr>
          <a:xfrm>
            <a:off x="5025925" y="2059285"/>
            <a:ext cx="553642" cy="660798"/>
          </a:xfrm>
          <a:prstGeom prst="rect">
            <a:avLst/>
          </a:prstGeom>
          <a:ln w="12700">
            <a:miter lim="400000"/>
          </a:ln>
        </p:spPr>
      </p:pic>
      <p:pic>
        <p:nvPicPr>
          <p:cNvPr id="155" name="menu.png"/>
          <p:cNvPicPr>
            <a:picLocks noChangeAspect="1"/>
          </p:cNvPicPr>
          <p:nvPr/>
        </p:nvPicPr>
        <p:blipFill>
          <a:blip r:embed="rId6">
            <a:extLst/>
          </a:blip>
          <a:stretch>
            <a:fillRect/>
          </a:stretch>
        </p:blipFill>
        <p:spPr>
          <a:xfrm>
            <a:off x="5074690" y="2091236"/>
            <a:ext cx="6143626" cy="6732986"/>
          </a:xfrm>
          <a:prstGeom prst="rect">
            <a:avLst/>
          </a:prstGeom>
          <a:ln w="12700">
            <a:miter lim="400000"/>
          </a:ln>
        </p:spPr>
      </p:pic>
      <p:sp>
        <p:nvSpPr>
          <p:cNvPr id="156" name="Shape 156"/>
          <p:cNvSpPr>
            <a:spLocks noGrp="1"/>
          </p:cNvSpPr>
          <p:nvPr>
            <p:ph type="title"/>
          </p:nvPr>
        </p:nvSpPr>
        <p:spPr>
          <a:prstGeom prst="rect">
            <a:avLst/>
          </a:prstGeom>
        </p:spPr>
        <p:txBody>
          <a:bodyPr/>
          <a:lstStyle/>
          <a:p>
            <a:r>
              <a:t>Create a Channel</a:t>
            </a:r>
          </a:p>
        </p:txBody>
      </p:sp>
      <p:sp>
        <p:nvSpPr>
          <p:cNvPr id="157" name="Shape 157"/>
          <p:cNvSpPr/>
          <p:nvPr/>
        </p:nvSpPr>
        <p:spPr>
          <a:xfrm>
            <a:off x="12368694" y="2760265"/>
            <a:ext cx="3020011" cy="3675265"/>
          </a:xfrm>
          <a:prstGeom prst="ellipse">
            <a:avLst/>
          </a:prstGeom>
          <a:ln w="25400">
            <a:solidFill>
              <a:srgbClr val="0A60A3"/>
            </a:solidFill>
            <a:bevel/>
          </a:ln>
        </p:spPr>
        <p:txBody>
          <a:bodyPr tIns="91439" bIns="91439" anchor="ctr"/>
          <a:lstStyle/>
          <a:p>
            <a:endParaRPr/>
          </a:p>
        </p:txBody>
      </p:sp>
      <p:pic>
        <p:nvPicPr>
          <p:cNvPr id="158" name="Screen Shot 2016-02-01 at 2.31.56 PM.png"/>
          <p:cNvPicPr>
            <a:picLocks noChangeAspect="1"/>
          </p:cNvPicPr>
          <p:nvPr/>
        </p:nvPicPr>
        <p:blipFill>
          <a:blip r:embed="rId7">
            <a:extLst/>
          </a:blip>
          <a:stretch>
            <a:fillRect/>
          </a:stretch>
        </p:blipFill>
        <p:spPr>
          <a:xfrm>
            <a:off x="4899514" y="1907480"/>
            <a:ext cx="1607345" cy="892970"/>
          </a:xfrm>
          <a:prstGeom prst="rect">
            <a:avLst/>
          </a:prstGeom>
          <a:ln w="12700">
            <a:miter lim="400000"/>
          </a:ln>
        </p:spPr>
      </p:pic>
      <p:sp>
        <p:nvSpPr>
          <p:cNvPr id="160" name="Shape 160"/>
          <p:cNvSpPr/>
          <p:nvPr/>
        </p:nvSpPr>
        <p:spPr>
          <a:xfrm>
            <a:off x="12059224" y="6993565"/>
            <a:ext cx="9494352" cy="4153422"/>
          </a:xfrm>
          <a:prstGeom prst="ellipse">
            <a:avLst/>
          </a:prstGeom>
          <a:ln w="25400">
            <a:solidFill>
              <a:srgbClr val="0A60A3"/>
            </a:solidFill>
            <a:bevel/>
          </a:ln>
        </p:spPr>
        <p:txBody>
          <a:bodyPr tIns="91439" bIns="91439" anchor="ctr"/>
          <a:lstStyle/>
          <a:p>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3" nodeType="clickEffect">
                                  <p:stCondLst>
                                    <p:cond delay="0"/>
                                  </p:stCondLst>
                                  <p:iterate>
                                    <p:tmAbs val="0"/>
                                  </p:iterate>
                                  <p:childTnLst>
                                    <p:set>
                                      <p:cBhvr>
                                        <p:cTn id="10" fill="hold"/>
                                        <p:tgtEl>
                                          <p:spTgt spid="158"/>
                                        </p:tgtEl>
                                        <p:attrNameLst>
                                          <p:attrName>style.visibility</p:attrName>
                                        </p:attrNameLst>
                                      </p:cBhvr>
                                      <p:to>
                                        <p:strVal val="visible"/>
                                      </p:to>
                                    </p:set>
                                  </p:childTnLst>
                                </p:cTn>
                              </p:par>
                            </p:childTnLst>
                          </p:cTn>
                        </p:par>
                        <p:par>
                          <p:cTn id="11" fill="hold">
                            <p:stCondLst>
                              <p:cond delay="0"/>
                            </p:stCondLst>
                            <p:childTnLst>
                              <p:par>
                                <p:cTn id="12" presetID="1" presetClass="exit" presetSubtype="0" fill="hold" grpId="4" nodeType="afterEffect">
                                  <p:stCondLst>
                                    <p:cond delay="0"/>
                                  </p:stCondLst>
                                  <p:iterate>
                                    <p:tmAbs val="0"/>
                                  </p:iterate>
                                  <p:childTnLst>
                                    <p:set>
                                      <p:cBhvr>
                                        <p:cTn id="13" fill="hold">
                                          <p:stCondLst>
                                            <p:cond delay="0"/>
                                          </p:stCondLst>
                                        </p:cTn>
                                        <p:tgtEl>
                                          <p:spTgt spid="155"/>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5" nodeType="clickEffect">
                                  <p:stCondLst>
                                    <p:cond delay="0"/>
                                  </p:stCondLst>
                                  <p:iterate>
                                    <p:tmAbs val="0"/>
                                  </p:iterate>
                                  <p:childTnLst>
                                    <p:set>
                                      <p:cBhvr>
                                        <p:cTn id="19" fill="hold"/>
                                        <p:tgtEl>
                                          <p:spTgt spid="15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path" presetSubtype="0" accel="50000" decel="50000" fill="hold" nodeType="clickEffect">
                                  <p:stCondLst>
                                    <p:cond delay="0"/>
                                  </p:stCondLst>
                                  <p:childTnLst>
                                    <p:animMotion origin="layout" path="M 0.000000 0.000000 L 0.179087 0.000000" pathEditMode="relative">
                                      <p:cBhvr>
                                        <p:cTn id="23" dur="499" fill="hold"/>
                                        <p:tgtEl>
                                          <p:spTgt spid="157"/>
                                        </p:tgtEl>
                                        <p:attrNameLst>
                                          <p:attrName>ppt_x</p:attrName>
                                          <p:attrName>ppt_y</p:attrName>
                                        </p:attrNameLst>
                                      </p:cBhvr>
                                    </p:animMotion>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7" nodeType="clickEffect">
                                  <p:stCondLst>
                                    <p:cond delay="0"/>
                                  </p:stCondLst>
                                  <p:iterate>
                                    <p:tmAbs val="0"/>
                                  </p:iterate>
                                  <p:childTnLst>
                                    <p:set>
                                      <p:cBhvr>
                                        <p:cTn id="27" fill="hold">
                                          <p:stCondLst>
                                            <p:cond delay="0"/>
                                          </p:stCondLst>
                                        </p:cTn>
                                        <p:tgtEl>
                                          <p:spTgt spid="157"/>
                                        </p:tgtEl>
                                        <p:attrNameLst>
                                          <p:attrName>style.visibility</p:attrName>
                                        </p:attrNameLst>
                                      </p:cBhvr>
                                      <p:to>
                                        <p:strVal val="hidden"/>
                                      </p:to>
                                    </p:set>
                                  </p:childTnLst>
                                </p:cTn>
                              </p:par>
                            </p:childTnLst>
                          </p:cTn>
                        </p:par>
                        <p:par>
                          <p:cTn id="28" fill="hold">
                            <p:stCondLst>
                              <p:cond delay="0"/>
                            </p:stCondLst>
                            <p:childTnLst>
                              <p:par>
                                <p:cTn id="29" presetID="1" presetClass="entr" presetSubtype="0" fill="hold" grpId="8" nodeType="afterEffect">
                                  <p:stCondLst>
                                    <p:cond delay="0"/>
                                  </p:stCondLst>
                                  <p:iterate>
                                    <p:tmAbs val="0"/>
                                  </p:iterate>
                                  <p:childTnLst>
                                    <p:set>
                                      <p:cBhvr>
                                        <p:cTn id="30" fill="hold"/>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1" animBg="1" advAuto="0"/>
      <p:bldP spid="155" grpId="4" animBg="1" advAuto="0"/>
      <p:bldP spid="157" grpId="5" animBg="1" advAuto="0"/>
      <p:bldP spid="157" grpId="7" animBg="1" advAuto="0"/>
      <p:bldP spid="158" grpId="3" animBg="1" advAuto="0"/>
      <p:bldP spid="160" grpId="8"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Screen Shot 2016-02-01 at 2.31.56 PM.png"/>
          <p:cNvPicPr>
            <a:picLocks noChangeAspect="1"/>
          </p:cNvPicPr>
          <p:nvPr/>
        </p:nvPicPr>
        <p:blipFill>
          <a:blip r:embed="rId3">
            <a:extLst/>
          </a:blip>
          <a:stretch>
            <a:fillRect/>
          </a:stretch>
        </p:blipFill>
        <p:spPr>
          <a:xfrm>
            <a:off x="4899514" y="1907480"/>
            <a:ext cx="1607345" cy="892970"/>
          </a:xfrm>
          <a:prstGeom prst="rect">
            <a:avLst/>
          </a:prstGeom>
          <a:ln w="12700">
            <a:miter lim="400000"/>
          </a:ln>
        </p:spPr>
      </p:pic>
      <p:sp>
        <p:nvSpPr>
          <p:cNvPr id="166" name="Shape 166"/>
          <p:cNvSpPr>
            <a:spLocks noGrp="1"/>
          </p:cNvSpPr>
          <p:nvPr>
            <p:ph type="title"/>
          </p:nvPr>
        </p:nvSpPr>
        <p:spPr>
          <a:prstGeom prst="rect">
            <a:avLst/>
          </a:prstGeom>
        </p:spPr>
        <p:txBody>
          <a:bodyPr/>
          <a:lstStyle/>
          <a:p>
            <a:r>
              <a:t>Create a Channel, cont’d</a:t>
            </a:r>
          </a:p>
        </p:txBody>
      </p:sp>
      <p:pic>
        <p:nvPicPr>
          <p:cNvPr id="167" name="Screen Shot 2016-02-01 at 3.23.05 PM.png"/>
          <p:cNvPicPr>
            <a:picLocks noChangeAspect="1"/>
          </p:cNvPicPr>
          <p:nvPr/>
        </p:nvPicPr>
        <p:blipFill>
          <a:blip r:embed="rId4">
            <a:extLst/>
          </a:blip>
          <a:stretch>
            <a:fillRect/>
          </a:stretch>
        </p:blipFill>
        <p:spPr>
          <a:xfrm>
            <a:off x="4950302" y="1916410"/>
            <a:ext cx="2339579" cy="875110"/>
          </a:xfrm>
          <a:prstGeom prst="rect">
            <a:avLst/>
          </a:prstGeom>
          <a:ln w="12700">
            <a:miter lim="400000"/>
          </a:ln>
        </p:spPr>
      </p:pic>
      <p:pic>
        <p:nvPicPr>
          <p:cNvPr id="168" name="menu.png"/>
          <p:cNvPicPr>
            <a:picLocks noChangeAspect="1"/>
          </p:cNvPicPr>
          <p:nvPr/>
        </p:nvPicPr>
        <p:blipFill>
          <a:blip r:embed="rId5">
            <a:extLst/>
          </a:blip>
          <a:stretch>
            <a:fillRect/>
          </a:stretch>
        </p:blipFill>
        <p:spPr>
          <a:xfrm>
            <a:off x="5800645" y="2095352"/>
            <a:ext cx="6732986" cy="8661798"/>
          </a:xfrm>
          <a:prstGeom prst="rect">
            <a:avLst/>
          </a:prstGeom>
          <a:ln w="12700">
            <a:miter lim="400000"/>
          </a:ln>
        </p:spPr>
      </p:pic>
      <p:pic>
        <p:nvPicPr>
          <p:cNvPr id="169" name="Screen Shot 2016-02-04 at 11.16.47 AM.png"/>
          <p:cNvPicPr>
            <a:picLocks noChangeAspect="1"/>
          </p:cNvPicPr>
          <p:nvPr/>
        </p:nvPicPr>
        <p:blipFill>
          <a:blip r:embed="rId6">
            <a:extLst/>
          </a:blip>
          <a:stretch>
            <a:fillRect/>
          </a:stretch>
        </p:blipFill>
        <p:spPr>
          <a:xfrm>
            <a:off x="6534694" y="2086423"/>
            <a:ext cx="6197204" cy="8536782"/>
          </a:xfrm>
          <a:prstGeom prst="rect">
            <a:avLst/>
          </a:prstGeom>
          <a:ln w="12700">
            <a:miter lim="400000"/>
          </a:ln>
        </p:spPr>
      </p:pic>
      <p:grpSp>
        <p:nvGrpSpPr>
          <p:cNvPr id="2" name="Group 1"/>
          <p:cNvGrpSpPr/>
          <p:nvPr/>
        </p:nvGrpSpPr>
        <p:grpSpPr>
          <a:xfrm>
            <a:off x="11680480" y="2113770"/>
            <a:ext cx="10572751" cy="10983516"/>
            <a:chOff x="11680480" y="2113770"/>
            <a:chExt cx="10572751" cy="10983516"/>
          </a:xfrm>
        </p:grpSpPr>
        <p:pic>
          <p:nvPicPr>
            <p:cNvPr id="164" name="Screen Shot 2016-07-01 at 2.39.50 PM.png"/>
            <p:cNvPicPr>
              <a:picLocks noChangeAspect="1"/>
            </p:cNvPicPr>
            <p:nvPr/>
          </p:nvPicPr>
          <p:blipFill>
            <a:blip r:embed="rId7">
              <a:extLst/>
            </a:blip>
            <a:stretch>
              <a:fillRect/>
            </a:stretch>
          </p:blipFill>
          <p:spPr>
            <a:xfrm>
              <a:off x="11680480" y="2113770"/>
              <a:ext cx="10572751" cy="10983516"/>
            </a:xfrm>
            <a:prstGeom prst="rect">
              <a:avLst/>
            </a:prstGeom>
            <a:ln w="12700">
              <a:miter lim="400000"/>
            </a:ln>
          </p:spPr>
        </p:pic>
        <p:pic>
          <p:nvPicPr>
            <p:cNvPr id="170" name="Stream.gif"/>
            <p:cNvPicPr>
              <a:picLocks/>
            </p:cNvPicPr>
            <p:nvPr/>
          </p:nvPicPr>
          <p:blipFill>
            <a:blip r:embed="rId8">
              <a:extLst/>
            </a:blip>
            <a:stretch>
              <a:fillRect/>
            </a:stretch>
          </p:blipFill>
          <p:spPr>
            <a:xfrm>
              <a:off x="17388085" y="7831479"/>
              <a:ext cx="3482580" cy="607220"/>
            </a:xfrm>
            <a:prstGeom prst="rect">
              <a:avLst/>
            </a:prstGeom>
            <a:ln w="12700">
              <a:miter lim="400000"/>
            </a:ln>
          </p:spPr>
        </p:pic>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3" nodeType="clickEffect">
                                  <p:stCondLst>
                                    <p:cond delay="0"/>
                                  </p:stCondLst>
                                  <p:iterate>
                                    <p:tmAbs val="0"/>
                                  </p:iterate>
                                  <p:childTnLst>
                                    <p:set>
                                      <p:cBhvr>
                                        <p:cTn id="10" fill="hold"/>
                                        <p:tgtEl>
                                          <p:spTgt spid="167"/>
                                        </p:tgtEl>
                                        <p:attrNameLst>
                                          <p:attrName>style.visibility</p:attrName>
                                        </p:attrNameLst>
                                      </p:cBhvr>
                                      <p:to>
                                        <p:strVal val="visible"/>
                                      </p:to>
                                    </p:set>
                                  </p:childTnLst>
                                </p:cTn>
                              </p:par>
                            </p:childTnLst>
                          </p:cTn>
                        </p:par>
                        <p:par>
                          <p:cTn id="11" fill="hold">
                            <p:stCondLst>
                              <p:cond delay="0"/>
                            </p:stCondLst>
                            <p:childTnLst>
                              <p:par>
                                <p:cTn id="12" presetID="1" presetClass="exit" presetSubtype="0" fill="hold" grpId="4" nodeType="afterEffect">
                                  <p:stCondLst>
                                    <p:cond delay="0"/>
                                  </p:stCondLst>
                                  <p:iterate>
                                    <p:tmAbs val="0"/>
                                  </p:iterate>
                                  <p:childTnLst>
                                    <p:set>
                                      <p:cBhvr>
                                        <p:cTn id="13" fill="hold">
                                          <p:stCondLst>
                                            <p:cond delay="0"/>
                                          </p:stCondLst>
                                        </p:cTn>
                                        <p:tgtEl>
                                          <p:spTgt spid="16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5" nodeType="clickEffect">
                                  <p:stCondLst>
                                    <p:cond delay="0"/>
                                  </p:stCondLst>
                                  <p:iterate>
                                    <p:tmAbs val="0"/>
                                  </p:iterate>
                                  <p:childTnLst>
                                    <p:set>
                                      <p:cBhvr>
                                        <p:cTn id="17" fill="hold"/>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3" animBg="1" advAuto="0"/>
      <p:bldP spid="168" grpId="1" animBg="1" advAuto="0"/>
      <p:bldP spid="168" grpId="4" animBg="1" advAuto="0"/>
      <p:bldP spid="169" grpId="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stream example.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3048000" y="1573530"/>
            <a:ext cx="18288000" cy="12144376"/>
          </a:xfrm>
          <a:prstGeom prst="rect">
            <a:avLst/>
          </a:prstGeom>
          <a:ln w="12700">
            <a:miter lim="400000"/>
          </a:ln>
        </p:spPr>
      </p:pic>
      <p:sp>
        <p:nvSpPr>
          <p:cNvPr id="175" name="Shape 175"/>
          <p:cNvSpPr>
            <a:spLocks noGrp="1"/>
          </p:cNvSpPr>
          <p:nvPr>
            <p:ph type="title"/>
          </p:nvPr>
        </p:nvSpPr>
        <p:spPr>
          <a:prstGeom prst="rect">
            <a:avLst/>
          </a:prstGeom>
        </p:spPr>
        <p:txBody>
          <a:bodyPr/>
          <a:lstStyle/>
          <a:p>
            <a:r>
              <a:t>Stream Channel Example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66666" fill="hold"/>
                                        <p:tgtEl>
                                          <p:spTgt spid="17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17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tag example.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3048000" y="1569783"/>
            <a:ext cx="18288000" cy="12144376"/>
          </a:xfrm>
          <a:prstGeom prst="rect">
            <a:avLst/>
          </a:prstGeom>
          <a:ln w="12700">
            <a:miter lim="400000"/>
          </a:ln>
        </p:spPr>
      </p:pic>
      <p:sp>
        <p:nvSpPr>
          <p:cNvPr id="180" name="Shape 180"/>
          <p:cNvSpPr>
            <a:spLocks noGrp="1"/>
          </p:cNvSpPr>
          <p:nvPr>
            <p:ph type="title"/>
          </p:nvPr>
        </p:nvSpPr>
        <p:spPr>
          <a:prstGeom prst="rect">
            <a:avLst/>
          </a:prstGeom>
        </p:spPr>
        <p:txBody>
          <a:bodyPr/>
          <a:lstStyle/>
          <a:p>
            <a:r>
              <a:t>Tag Channel Example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84500" fill="hold"/>
                                        <p:tgtEl>
                                          <p:spTgt spid="17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179"/>
                </p:tgtEl>
              </p:cMediaNode>
            </p:video>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88900" dist="63500" dir="2700000" rotWithShape="0">
              <a:srgbClr val="000000">
                <a:alpha val="4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A60A3"/>
          </a:solidFill>
          <a:prstDash val="solid"/>
          <a:bevel/>
        </a:ln>
        <a:effectLst>
          <a:outerShdw blurRad="88900" dist="63500" dir="2700000" rotWithShape="0">
            <a:srgbClr val="000000">
              <a:alpha val="40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642900"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A60A3"/>
          </a:solidFill>
          <a:prstDash val="solid"/>
          <a:bevel/>
        </a:ln>
        <a:effectLst>
          <a:outerShdw blurRad="63500" dist="254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642900"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88900" dist="63500" dir="2700000" rotWithShape="0">
              <a:srgbClr val="000000">
                <a:alpha val="4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A60A3"/>
          </a:solidFill>
          <a:prstDash val="solid"/>
          <a:bevel/>
        </a:ln>
        <a:effectLst>
          <a:outerShdw blurRad="88900" dist="63500" dir="2700000" rotWithShape="0">
            <a:srgbClr val="000000">
              <a:alpha val="40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642900"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A60A3"/>
          </a:solidFill>
          <a:prstDash val="solid"/>
          <a:bevel/>
        </a:ln>
        <a:effectLst>
          <a:outerShdw blurRad="63500" dist="254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642900"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1401</TotalTime>
  <Words>4094</Words>
  <Application>Microsoft Office PowerPoint</Application>
  <PresentationFormat>Custom</PresentationFormat>
  <Paragraphs>234</Paragraphs>
  <Slides>26</Slides>
  <Notes>25</Notes>
  <HiddenSlides>1</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Gill Sans</vt:lpstr>
      <vt:lpstr>Helvetica</vt:lpstr>
      <vt:lpstr>Helvetica Light</vt:lpstr>
      <vt:lpstr>Lucida Grande</vt:lpstr>
      <vt:lpstr>Univers Com 45 Light</vt:lpstr>
      <vt:lpstr>Univers LT Std 45 Light</vt:lpstr>
      <vt:lpstr>White</vt:lpstr>
      <vt:lpstr>PowerPoint Presentation</vt:lpstr>
      <vt:lpstr>Channels: The Next Evolution of Dataflow</vt:lpstr>
      <vt:lpstr>The Vision Driving LabVIEW</vt:lpstr>
      <vt:lpstr>The Evolution of G: Channels</vt:lpstr>
      <vt:lpstr>Channels</vt:lpstr>
      <vt:lpstr>Create a Channel</vt:lpstr>
      <vt:lpstr>Create a Channel, cont’d</vt:lpstr>
      <vt:lpstr>Stream Channel Example</vt:lpstr>
      <vt:lpstr>Tag Channel Example</vt:lpstr>
      <vt:lpstr>Multi-stage Multi-rate FIR Filter</vt:lpstr>
      <vt:lpstr>FIR Filter</vt:lpstr>
      <vt:lpstr>Other Popup Items</vt:lpstr>
      <vt:lpstr>Replicate A Stream</vt:lpstr>
      <vt:lpstr>Messenger</vt:lpstr>
      <vt:lpstr>Channel Probe</vt:lpstr>
      <vt:lpstr>Stream Channel Endpoints</vt:lpstr>
      <vt:lpstr>Tag Channel Endpoints</vt:lpstr>
      <vt:lpstr>Messenger Channel Endpoints</vt:lpstr>
      <vt:lpstr>Messenger Ack Usage</vt:lpstr>
      <vt:lpstr>Stream Abort Usage</vt:lpstr>
      <vt:lpstr>Channel Message Handler</vt:lpstr>
      <vt:lpstr>Measure And Log</vt:lpstr>
      <vt:lpstr>Questions?</vt:lpstr>
      <vt:lpstr>FAQs</vt:lpstr>
      <vt:lpstr>FAQs</vt:lpstr>
      <vt:lpstr>Channel Implementation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Troy Byrd</cp:lastModifiedBy>
  <cp:revision>11</cp:revision>
  <dcterms:modified xsi:type="dcterms:W3CDTF">2019-01-16T09:07:03Z</dcterms:modified>
</cp:coreProperties>
</file>